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4"/>
  </p:notesMasterIdLst>
  <p:handoutMasterIdLst>
    <p:handoutMasterId r:id="rId145"/>
  </p:handoutMasterIdLst>
  <p:sldIdLst>
    <p:sldId id="852" r:id="rId2"/>
    <p:sldId id="854" r:id="rId3"/>
    <p:sldId id="855" r:id="rId4"/>
    <p:sldId id="856" r:id="rId5"/>
    <p:sldId id="1041" r:id="rId6"/>
    <p:sldId id="1042" r:id="rId7"/>
    <p:sldId id="858" r:id="rId8"/>
    <p:sldId id="312" r:id="rId9"/>
    <p:sldId id="293" r:id="rId10"/>
    <p:sldId id="292" r:id="rId11"/>
    <p:sldId id="294" r:id="rId12"/>
    <p:sldId id="307" r:id="rId13"/>
    <p:sldId id="836" r:id="rId14"/>
    <p:sldId id="827" r:id="rId15"/>
    <p:sldId id="296" r:id="rId16"/>
    <p:sldId id="309" r:id="rId17"/>
    <p:sldId id="306" r:id="rId18"/>
    <p:sldId id="861" r:id="rId19"/>
    <p:sldId id="863" r:id="rId20"/>
    <p:sldId id="912" r:id="rId21"/>
    <p:sldId id="914" r:id="rId22"/>
    <p:sldId id="915" r:id="rId23"/>
    <p:sldId id="913" r:id="rId24"/>
    <p:sldId id="967" r:id="rId25"/>
    <p:sldId id="864" r:id="rId26"/>
    <p:sldId id="875" r:id="rId27"/>
    <p:sldId id="862" r:id="rId28"/>
    <p:sldId id="938" r:id="rId29"/>
    <p:sldId id="876" r:id="rId30"/>
    <p:sldId id="882" r:id="rId31"/>
    <p:sldId id="877" r:id="rId32"/>
    <p:sldId id="878" r:id="rId33"/>
    <p:sldId id="916" r:id="rId34"/>
    <p:sldId id="917" r:id="rId35"/>
    <p:sldId id="920" r:id="rId36"/>
    <p:sldId id="918" r:id="rId37"/>
    <p:sldId id="919" r:id="rId38"/>
    <p:sldId id="921" r:id="rId39"/>
    <p:sldId id="922" r:id="rId40"/>
    <p:sldId id="923" r:id="rId41"/>
    <p:sldId id="937" r:id="rId42"/>
    <p:sldId id="931" r:id="rId43"/>
    <p:sldId id="900" r:id="rId44"/>
    <p:sldId id="897" r:id="rId45"/>
    <p:sldId id="890" r:id="rId46"/>
    <p:sldId id="889" r:id="rId47"/>
    <p:sldId id="924" r:id="rId48"/>
    <p:sldId id="927" r:id="rId49"/>
    <p:sldId id="929" r:id="rId50"/>
    <p:sldId id="930" r:id="rId51"/>
    <p:sldId id="928" r:id="rId52"/>
    <p:sldId id="932" r:id="rId53"/>
    <p:sldId id="925" r:id="rId54"/>
    <p:sldId id="926" r:id="rId55"/>
    <p:sldId id="933" r:id="rId56"/>
    <p:sldId id="934" r:id="rId57"/>
    <p:sldId id="936" r:id="rId58"/>
    <p:sldId id="935" r:id="rId59"/>
    <p:sldId id="941" r:id="rId60"/>
    <p:sldId id="942" r:id="rId61"/>
    <p:sldId id="943" r:id="rId62"/>
    <p:sldId id="957" r:id="rId63"/>
    <p:sldId id="944" r:id="rId64"/>
    <p:sldId id="945" r:id="rId65"/>
    <p:sldId id="898" r:id="rId66"/>
    <p:sldId id="896" r:id="rId67"/>
    <p:sldId id="891" r:id="rId68"/>
    <p:sldId id="902" r:id="rId69"/>
    <p:sldId id="901" r:id="rId70"/>
    <p:sldId id="892" r:id="rId71"/>
    <p:sldId id="946" r:id="rId72"/>
    <p:sldId id="947" r:id="rId73"/>
    <p:sldId id="948" r:id="rId74"/>
    <p:sldId id="949" r:id="rId75"/>
    <p:sldId id="959" r:id="rId76"/>
    <p:sldId id="958" r:id="rId77"/>
    <p:sldId id="951" r:id="rId78"/>
    <p:sldId id="960" r:id="rId79"/>
    <p:sldId id="961" r:id="rId80"/>
    <p:sldId id="962" r:id="rId81"/>
    <p:sldId id="953" r:id="rId82"/>
    <p:sldId id="963" r:id="rId83"/>
    <p:sldId id="903" r:id="rId84"/>
    <p:sldId id="905" r:id="rId85"/>
    <p:sldId id="870" r:id="rId86"/>
    <p:sldId id="871" r:id="rId87"/>
    <p:sldId id="965" r:id="rId88"/>
    <p:sldId id="984" r:id="rId89"/>
    <p:sldId id="968" r:id="rId90"/>
    <p:sldId id="969" r:id="rId91"/>
    <p:sldId id="971" r:id="rId92"/>
    <p:sldId id="970" r:id="rId93"/>
    <p:sldId id="978" r:id="rId94"/>
    <p:sldId id="979" r:id="rId95"/>
    <p:sldId id="980" r:id="rId96"/>
    <p:sldId id="981" r:id="rId97"/>
    <p:sldId id="982" r:id="rId98"/>
    <p:sldId id="972" r:id="rId99"/>
    <p:sldId id="983" r:id="rId100"/>
    <p:sldId id="974" r:id="rId101"/>
    <p:sldId id="975" r:id="rId102"/>
    <p:sldId id="976" r:id="rId103"/>
    <p:sldId id="977" r:id="rId104"/>
    <p:sldId id="996" r:id="rId105"/>
    <p:sldId id="866" r:id="rId106"/>
    <p:sldId id="997" r:id="rId107"/>
    <p:sldId id="998" r:id="rId108"/>
    <p:sldId id="1005" r:id="rId109"/>
    <p:sldId id="1002" r:id="rId110"/>
    <p:sldId id="1003" r:id="rId111"/>
    <p:sldId id="1004" r:id="rId112"/>
    <p:sldId id="872" r:id="rId113"/>
    <p:sldId id="1009" r:id="rId114"/>
    <p:sldId id="1008" r:id="rId115"/>
    <p:sldId id="873" r:id="rId116"/>
    <p:sldId id="1010" r:id="rId117"/>
    <p:sldId id="1011" r:id="rId118"/>
    <p:sldId id="1012" r:id="rId119"/>
    <p:sldId id="964" r:id="rId120"/>
    <p:sldId id="1014" r:id="rId121"/>
    <p:sldId id="1019" r:id="rId122"/>
    <p:sldId id="1015" r:id="rId123"/>
    <p:sldId id="1016" r:id="rId124"/>
    <p:sldId id="1031" r:id="rId125"/>
    <p:sldId id="1030" r:id="rId126"/>
    <p:sldId id="1024" r:id="rId127"/>
    <p:sldId id="1025" r:id="rId128"/>
    <p:sldId id="1038" r:id="rId129"/>
    <p:sldId id="910" r:id="rId130"/>
    <p:sldId id="911" r:id="rId131"/>
    <p:sldId id="865" r:id="rId132"/>
    <p:sldId id="414" r:id="rId133"/>
    <p:sldId id="995" r:id="rId134"/>
    <p:sldId id="1032" r:id="rId135"/>
    <p:sldId id="1033" r:id="rId136"/>
    <p:sldId id="1034" r:id="rId137"/>
    <p:sldId id="1035" r:id="rId138"/>
    <p:sldId id="1036" r:id="rId139"/>
    <p:sldId id="1037" r:id="rId140"/>
    <p:sldId id="1006" r:id="rId141"/>
    <p:sldId id="1040" r:id="rId142"/>
    <p:sldId id="1039" r:id="rId1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FFFFFF"/>
    <a:srgbClr val="23A3FF"/>
    <a:srgbClr val="C30D3E"/>
    <a:srgbClr val="1C5D9C"/>
    <a:srgbClr val="A6A6A6"/>
    <a:srgbClr val="5F5E5F"/>
    <a:srgbClr val="D97B1E"/>
    <a:srgbClr val="8D351A"/>
    <a:srgbClr val="5F23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4" autoAdjust="0"/>
    <p:restoredTop sz="94433" autoAdjust="0"/>
  </p:normalViewPr>
  <p:slideViewPr>
    <p:cSldViewPr snapToGrid="0">
      <p:cViewPr>
        <p:scale>
          <a:sx n="110" d="100"/>
          <a:sy n="110" d="100"/>
        </p:scale>
        <p:origin x="144" y="160"/>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10/4/20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10/4/20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36</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64</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26</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4.xml"/><Relationship Id="rId5" Type="http://schemas.openxmlformats.org/officeDocument/2006/relationships/image" Target="../media/image34.tiff"/><Relationship Id="rId4" Type="http://schemas.openxmlformats.org/officeDocument/2006/relationships/image" Target="../media/image33.tif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devin.incerti@gmail.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25296449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drugcost_tbl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 Costs are always the same with SOC</a:t>
            </a:r>
          </a:p>
          <a:p>
            <a:r>
              <a:rPr lang="en-US" sz="1100" dirty="0">
                <a:latin typeface="Lucida Console" panose="020B0609040504020204" pitchFamily="49" charset="0"/>
              </a:rPr>
              <a:t>            12000, 12000, 12000, 10000 #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238503"/>
            <a:ext cx="3534154" cy="1869743"/>
          </a:xfrm>
          <a:prstGeom prst="rect">
            <a:avLst/>
          </a:prstGeom>
        </p:spPr>
        <p:txBody>
          <a:bodyPr wrap="square">
            <a:spAutoFit/>
          </a:bodyPr>
          <a:lstStyle/>
          <a:p>
            <a:r>
              <a:rPr lang="en-US" sz="1050" i="1" dirty="0">
                <a:solidFill>
                  <a:srgbClr val="002060"/>
                </a:solidFill>
              </a:rPr>
              <a:t>Treatment costs remain fixed as in the cohort model, but we now allow costs to vary over time in the progression state. </a:t>
            </a:r>
          </a:p>
          <a:p>
            <a:endParaRPr lang="en-US" sz="1050" i="1" dirty="0">
              <a:solidFill>
                <a:srgbClr val="002060"/>
              </a:solidFill>
            </a:endParaRPr>
          </a:p>
          <a:p>
            <a:r>
              <a:rPr lang="en-US" sz="1050" i="1" dirty="0">
                <a:solidFill>
                  <a:srgbClr val="002060"/>
                </a:solidFill>
              </a:rPr>
              <a:t>Specifically, we assume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This would not be possible in a cohort model without creating a tunnel state approximating the 3 months of chemotherapy in the progression state.</a:t>
            </a:r>
          </a:p>
        </p:txBody>
      </p:sp>
    </p:spTree>
    <p:extLst>
      <p:ext uri="{BB962C8B-B14F-4D97-AF65-F5344CB8AC3E}">
        <p14:creationId xmlns:p14="http://schemas.microsoft.com/office/powerpoint/2010/main" val="152761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4F085CEB-1EED-F847-A7AE-D632C4F21F46}"/>
              </a:ext>
            </a:extLst>
          </p:cNvPr>
          <p:cNvSpPr>
            <a:spLocks noGrp="1"/>
          </p:cNvSpPr>
          <p:nvPr>
            <p:ph idx="1"/>
          </p:nvPr>
        </p:nvSpPr>
        <p:spPr/>
        <p:txBody>
          <a:bodyPr/>
          <a:lstStyle/>
          <a:p>
            <a:r>
              <a:rPr lang="en-US" dirty="0"/>
              <a:t>Economic models in </a:t>
            </a:r>
            <a:r>
              <a:rPr lang="en-US" sz="1600" dirty="0" err="1">
                <a:solidFill>
                  <a:schemeClr val="accent2"/>
                </a:solidFill>
                <a:latin typeface="Lucida Console" panose="020B0609040504020204" pitchFamily="49" charset="0"/>
                <a:ea typeface="+mj-ea"/>
              </a:rPr>
              <a:t>hesim</a:t>
            </a:r>
            <a:r>
              <a:rPr lang="en-US" dirty="0"/>
              <a:t> can be constructed in one of two ways</a:t>
            </a:r>
          </a:p>
          <a:p>
            <a:pPr lvl="1"/>
            <a:r>
              <a:rPr lang="en-US" dirty="0"/>
              <a:t>Defining the model using </a:t>
            </a:r>
            <a:r>
              <a:rPr lang="en-US" sz="1400" dirty="0" err="1">
                <a:solidFill>
                  <a:schemeClr val="accent3"/>
                </a:solidFill>
                <a:latin typeface="Lucida Console" panose="020B0609040504020204" pitchFamily="49" charset="0"/>
              </a:rPr>
              <a:t>define_model</a:t>
            </a:r>
            <a:r>
              <a:rPr lang="en-US" sz="1400" dirty="0">
                <a:solidFill>
                  <a:schemeClr val="accent3"/>
                </a:solidFill>
                <a:latin typeface="Lucida Console" panose="020B0609040504020204" pitchFamily="49" charset="0"/>
              </a:rPr>
              <a:t>()</a:t>
            </a:r>
            <a:endParaRPr lang="en-US" dirty="0">
              <a:solidFill>
                <a:schemeClr val="accent3"/>
              </a:solidFill>
              <a:latin typeface="Lucida Console" panose="020B0609040504020204" pitchFamily="49" charset="0"/>
            </a:endParaRPr>
          </a:p>
          <a:p>
            <a:pPr marL="400050" lvl="2" indent="0">
              <a:buNone/>
            </a:pPr>
            <a:r>
              <a:rPr lang="en-US" sz="1200" dirty="0"/>
              <a:t>(See Markov cohort model)</a:t>
            </a:r>
          </a:p>
          <a:p>
            <a:pPr lvl="1"/>
            <a:r>
              <a:rPr lang="en-US" dirty="0"/>
              <a:t>With explicit statistical models</a:t>
            </a:r>
          </a:p>
          <a:p>
            <a:pPr marL="400050" lvl="2" indent="0">
              <a:buNone/>
            </a:pPr>
            <a:r>
              <a:rPr lang="en-US" sz="1200" dirty="0"/>
              <a:t>(Approached used here)</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100</a:t>
            </a:fld>
            <a:endParaRPr lang="en-US"/>
          </a:p>
        </p:txBody>
      </p:sp>
    </p:spTree>
    <p:extLst>
      <p:ext uri="{BB962C8B-B14F-4D97-AF65-F5344CB8AC3E}">
        <p14:creationId xmlns:p14="http://schemas.microsoft.com/office/powerpoint/2010/main" val="22761221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114773"/>
            <a:ext cx="6177518" cy="430887"/>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transmod_data</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9" y="1619136"/>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372545"/>
            <a:ext cx="6177517" cy="769441"/>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chemeClr val="tx2"/>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chemeClr val="tx2"/>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chemeClr val="tx2"/>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chemeClr val="tx2"/>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3306989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8.101158</a:t>
            </a:r>
          </a:p>
          <a:p>
            <a:r>
              <a:rPr lang="en-US" sz="800" dirty="0">
                <a:latin typeface="Lucida Console" panose="020B0609040504020204" pitchFamily="49" charset="0"/>
              </a:rPr>
              <a:t>2:      1           1          1      1    2  3     1   8.101158 19.453873</a:t>
            </a:r>
          </a:p>
          <a:p>
            <a:r>
              <a:rPr lang="en-US" sz="800" dirty="0">
                <a:latin typeface="Lucida Console" panose="020B0609040504020204" pitchFamily="49" charset="0"/>
              </a:rPr>
              <a:t>3:      1           1          2      1    1  2     0   0.000000  8.909675</a:t>
            </a:r>
          </a:p>
          <a:p>
            <a:r>
              <a:rPr lang="en-US" sz="800" dirty="0">
                <a:latin typeface="Lucida Console" panose="020B0609040504020204" pitchFamily="49" charset="0"/>
              </a:rPr>
              <a:t>4:      1           1          2      1    2  3     1   8.909675 19.082914</a:t>
            </a:r>
          </a:p>
          <a:p>
            <a:r>
              <a:rPr lang="en-US" sz="800" dirty="0">
                <a:latin typeface="Lucida Console" panose="020B0609040504020204" pitchFamily="49" charset="0"/>
              </a:rPr>
              <a:t>5:      1           1          3      1    1  2     0   0.000000 10.934205</a:t>
            </a:r>
          </a:p>
          <a:p>
            <a:r>
              <a:rPr lang="en-US" sz="800" dirty="0">
                <a:latin typeface="Lucida Console" panose="020B0609040504020204" pitchFamily="49" charset="0"/>
              </a:rPr>
              <a:t>6:      1           1          3      1    2  3     1  10.934205 28.577704</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18914007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108</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14747996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FB6B2-15F9-D748-BC40-CEAFC49BB358}"/>
              </a:ext>
            </a:extLst>
          </p:cNvPr>
          <p:cNvPicPr>
            <a:picLocks noChangeAspect="1"/>
          </p:cNvPicPr>
          <p:nvPr/>
        </p:nvPicPr>
        <p:blipFill rotWithShape="1">
          <a:blip r:embed="rId2"/>
          <a:srcRect t="11795"/>
          <a:stretch/>
        </p:blipFill>
        <p:spPr>
          <a:xfrm>
            <a:off x="439959" y="764498"/>
            <a:ext cx="7976582" cy="437900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109</a:t>
            </a:fld>
            <a:endParaRPr lang="en-US"/>
          </a:p>
        </p:txBody>
      </p:sp>
    </p:spTree>
    <p:extLst>
      <p:ext uri="{BB962C8B-B14F-4D97-AF65-F5344CB8AC3E}">
        <p14:creationId xmlns:p14="http://schemas.microsoft.com/office/powerpoint/2010/main" val="708921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110</a:t>
            </a:fld>
            <a:endParaRPr lang="en-US"/>
          </a:p>
        </p:txBody>
      </p:sp>
    </p:spTree>
    <p:extLst>
      <p:ext uri="{BB962C8B-B14F-4D97-AF65-F5344CB8AC3E}">
        <p14:creationId xmlns:p14="http://schemas.microsoft.com/office/powerpoint/2010/main" val="11723575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112</a:t>
            </a:fld>
            <a:endParaRPr lang="en-US"/>
          </a:p>
        </p:txBody>
      </p:sp>
      <p:pic>
        <p:nvPicPr>
          <p:cNvPr id="6" name="Picture 5">
            <a:extLst>
              <a:ext uri="{FF2B5EF4-FFF2-40B4-BE49-F238E27FC236}">
                <a16:creationId xmlns:a16="http://schemas.microsoft.com/office/drawing/2014/main" id="{370D607F-9373-A444-9158-0B0124F37248}"/>
              </a:ext>
            </a:extLst>
          </p:cNvPr>
          <p:cNvPicPr>
            <a:picLocks noChangeAspect="1"/>
          </p:cNvPicPr>
          <p:nvPr/>
        </p:nvPicPr>
        <p:blipFill>
          <a:blip r:embed="rId2"/>
          <a:stretch>
            <a:fillRect/>
          </a:stretch>
        </p:blipFill>
        <p:spPr>
          <a:xfrm>
            <a:off x="457200" y="1338991"/>
            <a:ext cx="3727342" cy="524978"/>
          </a:xfrm>
          <a:prstGeom prst="rect">
            <a:avLst/>
          </a:prstGeom>
        </p:spPr>
      </p:pic>
      <p:pic>
        <p:nvPicPr>
          <p:cNvPr id="7" name="Picture 6">
            <a:extLst>
              <a:ext uri="{FF2B5EF4-FFF2-40B4-BE49-F238E27FC236}">
                <a16:creationId xmlns:a16="http://schemas.microsoft.com/office/drawing/2014/main" id="{3E48D7D5-7773-8F46-82CF-813F54575FF6}"/>
              </a:ext>
            </a:extLst>
          </p:cNvPr>
          <p:cNvPicPr>
            <a:picLocks noChangeAspect="1"/>
          </p:cNvPicPr>
          <p:nvPr/>
        </p:nvPicPr>
        <p:blipFill>
          <a:blip r:embed="rId3"/>
          <a:stretch>
            <a:fillRect/>
          </a:stretch>
        </p:blipFill>
        <p:spPr>
          <a:xfrm>
            <a:off x="457200" y="2278385"/>
            <a:ext cx="3963026" cy="535983"/>
          </a:xfrm>
          <a:prstGeom prst="rect">
            <a:avLst/>
          </a:prstGeom>
        </p:spPr>
      </p:pic>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0" name="Picture 9">
            <a:extLst>
              <a:ext uri="{FF2B5EF4-FFF2-40B4-BE49-F238E27FC236}">
                <a16:creationId xmlns:a16="http://schemas.microsoft.com/office/drawing/2014/main" id="{FA8D46DC-C0C4-E749-8B09-EFB243153F6B}"/>
              </a:ext>
            </a:extLst>
          </p:cNvPr>
          <p:cNvPicPr>
            <a:picLocks noChangeAspect="1"/>
          </p:cNvPicPr>
          <p:nvPr/>
        </p:nvPicPr>
        <p:blipFill>
          <a:blip r:embed="rId4"/>
          <a:stretch>
            <a:fillRect/>
          </a:stretch>
        </p:blipFill>
        <p:spPr>
          <a:xfrm>
            <a:off x="1901879" y="3140452"/>
            <a:ext cx="2984500" cy="660400"/>
          </a:xfrm>
          <a:prstGeom prst="rect">
            <a:avLst/>
          </a:prstGeom>
        </p:spPr>
      </p:pic>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2" name="Picture 11">
            <a:extLst>
              <a:ext uri="{FF2B5EF4-FFF2-40B4-BE49-F238E27FC236}">
                <a16:creationId xmlns:a16="http://schemas.microsoft.com/office/drawing/2014/main" id="{74B43AFA-323B-9441-BD98-B0E11C9EE1B3}"/>
              </a:ext>
            </a:extLst>
          </p:cNvPr>
          <p:cNvPicPr>
            <a:picLocks noChangeAspect="1"/>
          </p:cNvPicPr>
          <p:nvPr/>
        </p:nvPicPr>
        <p:blipFill>
          <a:blip r:embed="rId5"/>
          <a:stretch>
            <a:fillRect/>
          </a:stretch>
        </p:blipFill>
        <p:spPr>
          <a:xfrm>
            <a:off x="1766806" y="3914399"/>
            <a:ext cx="6555783" cy="931219"/>
          </a:xfrm>
          <a:prstGeom prst="rect">
            <a:avLst/>
          </a:prstGeom>
        </p:spPr>
      </p:pic>
    </p:spTree>
    <p:extLst>
      <p:ext uri="{BB962C8B-B14F-4D97-AF65-F5344CB8AC3E}">
        <p14:creationId xmlns:p14="http://schemas.microsoft.com/office/powerpoint/2010/main" val="412353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113</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 Willingness to pay per QALY</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119</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122</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fontScale="85000" lnSpcReduction="10000"/>
          </a:bodyPr>
          <a:lstStyle/>
          <a:p>
            <a:r>
              <a:rPr lang="en-US" dirty="0"/>
              <a:t>A limitation of the prior measures are that they ignore the magnitude of cost or QALY gains. </a:t>
            </a:r>
          </a:p>
          <a:p>
            <a:r>
              <a:rPr lang="en-US" dirty="0"/>
              <a:t>A measure which combines the probability of being most effective with the magnitude of the expected NMB is the expected value of perfect information (EVPI). </a:t>
            </a:r>
          </a:p>
          <a:p>
            <a:r>
              <a:rPr lang="en-US" dirty="0"/>
              <a:t>Intuitively, the EVPI provides an estimate of the amount that a decision maker would be willing to pay to collect additional data and completely eliminate uncertainty. </a:t>
            </a:r>
          </a:p>
          <a:p>
            <a:r>
              <a:rPr lang="en-US" dirty="0"/>
              <a:t>Mathematically, the EVPI is defined as the difference between the maximum expected NMB given perfect information and the maximum expected NMB given current information. </a:t>
            </a:r>
          </a:p>
          <a:p>
            <a:endParaRPr lang="en-US" dirty="0"/>
          </a:p>
          <a:p>
            <a:endParaRPr lang="en-US" dirty="0"/>
          </a:p>
          <a:p>
            <a:r>
              <a:rPr lang="en-US" dirty="0"/>
              <a:t>In other words, we calculate the NMB for the optimal treatment strategy for each random draw of the parameters and compare that to the NMB for the treatment strategy that is optimal when averaging across all parameters. That is, the EVPI is calculated as,</a:t>
            </a:r>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123</a:t>
            </a:fld>
            <a:endParaRPr lang="en-US"/>
          </a:p>
        </p:txBody>
      </p:sp>
      <p:pic>
        <p:nvPicPr>
          <p:cNvPr id="6" name="Picture 5">
            <a:extLst>
              <a:ext uri="{FF2B5EF4-FFF2-40B4-BE49-F238E27FC236}">
                <a16:creationId xmlns:a16="http://schemas.microsoft.com/office/drawing/2014/main" id="{DC417C8B-D37E-EE49-9A81-CA1DE6483486}"/>
              </a:ext>
            </a:extLst>
          </p:cNvPr>
          <p:cNvPicPr>
            <a:picLocks noChangeAspect="1"/>
          </p:cNvPicPr>
          <p:nvPr/>
        </p:nvPicPr>
        <p:blipFill>
          <a:blip r:embed="rId2"/>
          <a:stretch>
            <a:fillRect/>
          </a:stretch>
        </p:blipFill>
        <p:spPr>
          <a:xfrm>
            <a:off x="616729" y="3072337"/>
            <a:ext cx="5808297" cy="523270"/>
          </a:xfrm>
          <a:prstGeom prst="rect">
            <a:avLst/>
          </a:prstGeom>
        </p:spPr>
      </p:pic>
    </p:spTree>
    <p:extLst>
      <p:ext uri="{BB962C8B-B14F-4D97-AF65-F5344CB8AC3E}">
        <p14:creationId xmlns:p14="http://schemas.microsoft.com/office/powerpoint/2010/main" val="21732981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-87290.26  -87290.26 -1.164153e-10</a:t>
            </a:r>
          </a:p>
          <a:p>
            <a:r>
              <a:rPr lang="en-US" sz="1100" dirty="0">
                <a:latin typeface="Lucida Console" panose="020B0609040504020204" pitchFamily="49" charset="0"/>
              </a:rPr>
              <a:t>  2:      1    500    1  -83212.75  -83212.75  1.455192e-10</a:t>
            </a:r>
          </a:p>
          <a:p>
            <a:r>
              <a:rPr lang="en-US" sz="1100" dirty="0">
                <a:latin typeface="Lucida Console" panose="020B0609040504020204" pitchFamily="49" charset="0"/>
              </a:rPr>
              <a:t>  3:      1   1000    1  -79135.24  -79135.24 -4.365575e-11</a:t>
            </a:r>
          </a:p>
          <a:p>
            <a:r>
              <a:rPr lang="en-US" sz="1100" dirty="0">
                <a:latin typeface="Lucida Console" panose="020B0609040504020204" pitchFamily="49" charset="0"/>
              </a:rPr>
              <a:t>  4:      1   1500    1  -75057.73  -75057.73 -1.455192e-11</a:t>
            </a:r>
          </a:p>
          <a:p>
            <a:r>
              <a:rPr lang="en-US" sz="1100" dirty="0">
                <a:latin typeface="Lucida Console" panose="020B0609040504020204" pitchFamily="49" charset="0"/>
              </a:rPr>
              <a:t>  5:      1   2000    1  -70980.22  -70980.22  2.910383e-11</a:t>
            </a:r>
          </a:p>
          <a:p>
            <a:r>
              <a:rPr lang="en-US" sz="1100" dirty="0">
                <a:latin typeface="Lucida Console" panose="020B0609040504020204" pitchFamily="49" charset="0"/>
              </a:rPr>
              <a:t> ---                                                       </a:t>
            </a:r>
          </a:p>
          <a:p>
            <a:r>
              <a:rPr lang="en-US" sz="1100" dirty="0">
                <a:latin typeface="Lucida Console" panose="020B0609040504020204" pitchFamily="49" charset="0"/>
              </a:rPr>
              <a:t>497:      1 248000    2 2682341.56 2682341.56 -1.396984e-09</a:t>
            </a:r>
          </a:p>
          <a:p>
            <a:r>
              <a:rPr lang="en-US" sz="1100" dirty="0">
                <a:latin typeface="Lucida Console" panose="020B0609040504020204" pitchFamily="49" charset="0"/>
              </a:rPr>
              <a:t>498:      1 248500    2 2688311.67 2688311.67 -2.328306e-09</a:t>
            </a:r>
          </a:p>
          <a:p>
            <a:r>
              <a:rPr lang="en-US" sz="1100" dirty="0">
                <a:latin typeface="Lucida Console" panose="020B0609040504020204" pitchFamily="49" charset="0"/>
              </a:rPr>
              <a:t>499:      1 249000    2 2694281.77 2694281.77  1.396984e-09</a:t>
            </a:r>
          </a:p>
          <a:p>
            <a:r>
              <a:rPr lang="en-US" sz="1100" dirty="0">
                <a:latin typeface="Lucida Console" panose="020B0609040504020204" pitchFamily="49" charset="0"/>
              </a:rPr>
              <a:t>500:      1 249500    2 2700251.87 2700251.87  3.259629e-09</a:t>
            </a:r>
          </a:p>
          <a:p>
            <a:r>
              <a:rPr lang="en-US" sz="1100" dirty="0">
                <a:latin typeface="Lucida Console" panose="020B0609040504020204" pitchFamily="49" charset="0"/>
              </a:rPr>
              <a:t>501:      1 250000    2 2706221.98 2706221.98 -9.313226e-10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126</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4B7EB-2596-A44B-AFDB-CB77395A3D1B}"/>
              </a:ext>
            </a:extLst>
          </p:cNvPr>
          <p:cNvPicPr>
            <a:picLocks noChangeAspect="1"/>
          </p:cNvPicPr>
          <p:nvPr/>
        </p:nvPicPr>
        <p:blipFill rotWithShape="1">
          <a:blip r:embed="rId2"/>
          <a:srcRect t="11675"/>
          <a:stretch/>
        </p:blipFill>
        <p:spPr>
          <a:xfrm>
            <a:off x="445706" y="764498"/>
            <a:ext cx="7954714" cy="437900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128</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129</a:t>
            </a:fld>
            <a:endParaRPr lang="en-US"/>
          </a:p>
        </p:txBody>
      </p:sp>
    </p:spTree>
    <p:extLst>
      <p:ext uri="{BB962C8B-B14F-4D97-AF65-F5344CB8AC3E}">
        <p14:creationId xmlns:p14="http://schemas.microsoft.com/office/powerpoint/2010/main" val="21157413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dirty="0"/>
              <a:t>parameter estimation</a:t>
            </a:r>
          </a:p>
          <a:p>
            <a:pPr lvl="1"/>
            <a:r>
              <a:rPr lang="en-US" dirty="0"/>
              <a:t>simulation</a:t>
            </a:r>
          </a:p>
          <a:p>
            <a:r>
              <a:rPr lang="en-US" dirty="0"/>
              <a:t>More complex analysis and individual patient simulation </a:t>
            </a:r>
          </a:p>
          <a:p>
            <a:r>
              <a:rPr lang="en-US" dirty="0"/>
              <a:t>Your problems are rarely unique</a:t>
            </a:r>
          </a:p>
          <a:p>
            <a:r>
              <a:rPr lang="en-US" dirty="0"/>
              <a:t>Easier to share and review</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131</a:t>
            </a:fld>
            <a:endParaRPr lang="en-US"/>
          </a:p>
        </p:txBody>
      </p:sp>
    </p:spTree>
    <p:extLst>
      <p:ext uri="{BB962C8B-B14F-4D97-AF65-F5344CB8AC3E}">
        <p14:creationId xmlns:p14="http://schemas.microsoft.com/office/powerpoint/2010/main" val="27990263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err="1"/>
              <a:t>bcea</a:t>
            </a:r>
            <a:endParaRPr lang="en-US" sz="1800" dirty="0"/>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132</a:t>
            </a:fld>
            <a:endParaRPr lang="en-US"/>
          </a:p>
        </p:txBody>
      </p:sp>
    </p:spTree>
    <p:extLst>
      <p:ext uri="{BB962C8B-B14F-4D97-AF65-F5344CB8AC3E}">
        <p14:creationId xmlns:p14="http://schemas.microsoft.com/office/powerpoint/2010/main" val="2919429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3032907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139</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140</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devin.incerti@gmail.com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3058020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548807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A script provides all steps to perform the analysis and model simulation</a:t>
            </a:r>
          </a:p>
          <a:p>
            <a:r>
              <a:rPr lang="en-US" dirty="0"/>
              <a:t>CEA models can be coded from ‘scratch’ using r core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537820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19</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23</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25</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958702347"/>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spTree>
    <p:extLst>
      <p:ext uri="{BB962C8B-B14F-4D97-AF65-F5344CB8AC3E}">
        <p14:creationId xmlns:p14="http://schemas.microsoft.com/office/powerpoint/2010/main" val="1302517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27</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 constant probability of dying when Healthy (all-cause mortality)</a:t>
            </a:r>
          </a:p>
          <a:p>
            <a:r>
              <a:rPr lang="en-US" sz="1100" dirty="0">
                <a:latin typeface="Lucida Console" panose="020B0609040504020204" pitchFamily="49" charset="0"/>
              </a:rPr>
              <a:t>p_hs1 &lt;- 0.15 		# probability of becoming Sick when Healthy</a:t>
            </a:r>
          </a:p>
          <a:p>
            <a:r>
              <a:rPr lang="en-US" sz="1100" dirty="0">
                <a:latin typeface="Lucida Console" panose="020B0609040504020204" pitchFamily="49" charset="0"/>
              </a:rPr>
              <a:t>p_s1h &lt;- 0.5 		# probability of becoming Healthy when Sick</a:t>
            </a:r>
          </a:p>
          <a:p>
            <a:r>
              <a:rPr lang="en-US" sz="1100" dirty="0">
                <a:latin typeface="Lucida Console" panose="020B0609040504020204" pitchFamily="49" charset="0"/>
              </a:rPr>
              <a:t>p_s1s2 &lt;- 0.105 		# probability of becoming Sicker when Sick</a:t>
            </a:r>
          </a:p>
          <a:p>
            <a:r>
              <a:rPr lang="en-US" sz="1100" dirty="0">
                <a:latin typeface="Lucida Console" panose="020B0609040504020204" pitchFamily="49" charset="0"/>
              </a:rPr>
              <a:t>p_s1d &lt;- 0.006 		# constant probability of dying when Sick</a:t>
            </a:r>
          </a:p>
          <a:p>
            <a:r>
              <a:rPr lang="en-US" sz="1100" dirty="0">
                <a:latin typeface="Lucida Console" panose="020B0609040504020204" pitchFamily="49" charset="0"/>
              </a:rPr>
              <a:t>p_s2d &lt;- 0.02 		#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748144"/>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p_new</a:t>
            </a:r>
            <a:r>
              <a:rPr lang="en-US" sz="1100" b="1" dirty="0">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3940462"/>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0070C0"/>
                </a:solidFill>
                <a:latin typeface="Lucida Console" panose="020B0609040504020204" pitchFamily="49" charset="0"/>
              </a:rPr>
              <a:t>costs_medical</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x_init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335518"/>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2421252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33</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34</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dqalys_soc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113590.9</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6" name="Picture 5">
            <a:extLst>
              <a:ext uri="{FF2B5EF4-FFF2-40B4-BE49-F238E27FC236}">
                <a16:creationId xmlns:a16="http://schemas.microsoft.com/office/drawing/2014/main" id="{760C66A9-44D0-4742-9446-B8A27DC21F67}"/>
              </a:ext>
            </a:extLst>
          </p:cNvPr>
          <p:cNvPicPr>
            <a:picLocks noChangeAspect="1"/>
          </p:cNvPicPr>
          <p:nvPr/>
        </p:nvPicPr>
        <p:blipFill rotWithShape="1">
          <a:blip r:embed="rId2"/>
          <a:srcRect b="73227"/>
          <a:stretch/>
        </p:blipFill>
        <p:spPr>
          <a:xfrm>
            <a:off x="457199" y="2043734"/>
            <a:ext cx="7886701" cy="1163643"/>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40</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41</a:t>
            </a:fld>
            <a:endParaRPr lang="en-US"/>
          </a:p>
        </p:txBody>
      </p:sp>
      <p:pic>
        <p:nvPicPr>
          <p:cNvPr id="6" name="Picture 5">
            <a:extLst>
              <a:ext uri="{FF2B5EF4-FFF2-40B4-BE49-F238E27FC236}">
                <a16:creationId xmlns:a16="http://schemas.microsoft.com/office/drawing/2014/main" id="{8A9DD5EA-CB36-4746-8C5D-05C6C7ADA9DC}"/>
              </a:ext>
            </a:extLst>
          </p:cNvPr>
          <p:cNvPicPr>
            <a:picLocks noChangeAspect="1"/>
          </p:cNvPicPr>
          <p:nvPr/>
        </p:nvPicPr>
        <p:blipFill>
          <a:blip r:embed="rId2"/>
          <a:stretch>
            <a:fillRect/>
          </a:stretch>
        </p:blipFill>
        <p:spPr>
          <a:xfrm>
            <a:off x="3357562" y="0"/>
            <a:ext cx="5786438"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00746A-D91C-B444-9783-484DB40C50E7}"/>
              </a:ext>
            </a:extLst>
          </p:cNvPr>
          <p:cNvPicPr>
            <a:picLocks noChangeAspect="1"/>
          </p:cNvPicPr>
          <p:nvPr/>
        </p:nvPicPr>
        <p:blipFill rotWithShape="1">
          <a:blip r:embed="rId2"/>
          <a:srcRect t="12302"/>
          <a:stretch/>
        </p:blipFill>
        <p:spPr>
          <a:xfrm>
            <a:off x="457199" y="742013"/>
            <a:ext cx="8545223" cy="4401487"/>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42</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43</a:t>
            </a:fld>
            <a:endParaRPr lang="en-US"/>
          </a:p>
        </p:txBody>
      </p:sp>
    </p:spTree>
    <p:extLst>
      <p:ext uri="{BB962C8B-B14F-4D97-AF65-F5344CB8AC3E}">
        <p14:creationId xmlns:p14="http://schemas.microsoft.com/office/powerpoint/2010/main" val="3599988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r>
              <a:rPr lang="en-US" sz="1600" dirty="0"/>
              <a:t>The transitions from each state to the other 4 states can be modeled using a Dirichlet distribution</a:t>
            </a: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46</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701116" y="2362802"/>
            <a:ext cx="6881714" cy="161582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transitions_soc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807958" y="4069689"/>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47</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.075,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a:t>
            </a:r>
            <a:r>
              <a:rPr lang="en-US" dirty="0" err="1"/>
              <a:t>i.e</a:t>
            </a:r>
            <a:r>
              <a:rPr lang="en-US" dirty="0"/>
              <a:t>,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48</a:t>
            </a:fld>
            <a:endParaRPr lang="en-US"/>
          </a:p>
        </p:txBody>
      </p:sp>
    </p:spTree>
    <p:extLst>
      <p:ext uri="{BB962C8B-B14F-4D97-AF65-F5344CB8AC3E}">
        <p14:creationId xmlns:p14="http://schemas.microsoft.com/office/powerpoint/2010/main" val="395478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pic>
        <p:nvPicPr>
          <p:cNvPr id="5" name="Picture 4">
            <a:extLst>
              <a:ext uri="{FF2B5EF4-FFF2-40B4-BE49-F238E27FC236}">
                <a16:creationId xmlns:a16="http://schemas.microsoft.com/office/drawing/2014/main" id="{8461F5A3-2F9B-6746-B63F-8D7927304B83}"/>
              </a:ext>
            </a:extLst>
          </p:cNvPr>
          <p:cNvPicPr>
            <a:picLocks noChangeAspect="1"/>
          </p:cNvPicPr>
          <p:nvPr/>
        </p:nvPicPr>
        <p:blipFill>
          <a:blip r:embed="rId2"/>
          <a:stretch>
            <a:fillRect/>
          </a:stretch>
        </p:blipFill>
        <p:spPr>
          <a:xfrm>
            <a:off x="457200" y="740111"/>
            <a:ext cx="7411533" cy="4403389"/>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params_rng</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788400" cy="2631490"/>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a:t>
            </a:r>
          </a:p>
          <a:p>
            <a:r>
              <a:rPr lang="en-US" sz="1100" dirty="0">
                <a:latin typeface="Lucida Console" panose="020B0609040504020204" pitchFamily="49" charset="0"/>
              </a:rPr>
              <a:t>[1,] 0.8648675 0.1344587    0 0.0006738016 0.4893881 0.4028700 0.10138215 0.006359690    0</a:t>
            </a:r>
          </a:p>
          <a:p>
            <a:r>
              <a:rPr lang="en-US" sz="1100" dirty="0">
                <a:latin typeface="Lucida Console" panose="020B0609040504020204" pitchFamily="49" charset="0"/>
              </a:rPr>
              <a:t>[2,] 0.8644084 0.1341584    0 0.0014332112 0.5027019 0.4028378 0.08740946 0.007050816    0</a:t>
            </a:r>
          </a:p>
          <a:p>
            <a:r>
              <a:rPr lang="en-US" sz="1100" dirty="0">
                <a:latin typeface="Lucida Console" panose="020B0609040504020204" pitchFamily="49" charset="0"/>
              </a:rPr>
              <a:t>[3,] 0.8518388 0.1462222    0 0.0019390579 0.4660475 0.4056999 0.12015422 0.008098349    0</a:t>
            </a:r>
          </a:p>
          <a:p>
            <a:r>
              <a:rPr lang="en-US" sz="1100" dirty="0">
                <a:latin typeface="Lucida Console" panose="020B0609040504020204" pitchFamily="49" charset="0"/>
              </a:rPr>
              <a:t>[4,] 0.8324259 0.1667732    0 0.0008008371 0.4827817 0.4155604 0.09767953 0.003978354    0</a:t>
            </a:r>
          </a:p>
          <a:p>
            <a:r>
              <a:rPr lang="en-US" sz="1100" dirty="0">
                <a:latin typeface="Lucida Console" panose="020B0609040504020204" pitchFamily="49" charset="0"/>
              </a:rPr>
              <a:t>[5,] 0.8352081 0.1639068    0 0.0008851192 0.4756373 0.4211925 0.09949040 0.003679711    0</a:t>
            </a:r>
          </a:p>
          <a:p>
            <a:r>
              <a:rPr lang="en-US" sz="1100" dirty="0">
                <a:latin typeface="Lucida Console" panose="020B0609040504020204" pitchFamily="49" charset="0"/>
              </a:rPr>
              <a:t>[6,] 0.8458863 0.1509600    0 0.0031536920 0.5172189 0.3884067 0.09223853 0.002135855    0</a:t>
            </a:r>
          </a:p>
          <a:p>
            <a:endParaRPr lang="en-US" sz="1100" dirty="0">
              <a:latin typeface="Lucida Console" panose="020B0609040504020204" pitchFamily="49" charset="0"/>
            </a:endParaRPr>
          </a:p>
          <a:p>
            <a:r>
              <a:rPr lang="en-US" sz="1100" dirty="0">
                <a:latin typeface="Lucida Console" panose="020B0609040504020204" pitchFamily="49" charset="0"/>
              </a:rPr>
              <a:t>     s2_s1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 0.9785385 0.02146148   0    0    0   1</a:t>
            </a:r>
          </a:p>
          <a:p>
            <a:r>
              <a:rPr lang="en-US" sz="1100" dirty="0">
                <a:latin typeface="Lucida Console" panose="020B0609040504020204" pitchFamily="49" charset="0"/>
              </a:rPr>
              <a:t>[2,]     0 0.9772806 0.02271942   0    0    0   1</a:t>
            </a:r>
          </a:p>
          <a:p>
            <a:r>
              <a:rPr lang="en-US" sz="1100" dirty="0">
                <a:latin typeface="Lucida Console" panose="020B0609040504020204" pitchFamily="49" charset="0"/>
              </a:rPr>
              <a:t>[3,]     0 0.9879967 0.01200326   0    0    0   1</a:t>
            </a:r>
          </a:p>
          <a:p>
            <a:r>
              <a:rPr lang="en-US" sz="1100" dirty="0">
                <a:latin typeface="Lucida Console" panose="020B0609040504020204" pitchFamily="49" charset="0"/>
              </a:rPr>
              <a:t>[4,]     0 0.9853717 0.01462833   0    0    0   1</a:t>
            </a:r>
          </a:p>
          <a:p>
            <a:r>
              <a:rPr lang="en-US" sz="1100" dirty="0">
                <a:latin typeface="Lucida Console" panose="020B0609040504020204" pitchFamily="49" charset="0"/>
              </a:rPr>
              <a:t>[5,]     0 0.9829372 0.01706285   0    0    0   1</a:t>
            </a:r>
          </a:p>
          <a:p>
            <a:r>
              <a:rPr lang="en-US" sz="1100" dirty="0">
                <a:latin typeface="Lucida Console" panose="020B0609040504020204" pitchFamily="49" charset="0"/>
              </a:rPr>
              <a:t>[6,]     0 0.9866257 0.01337426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1"/>
            <a:r>
              <a:rPr lang="en-US" dirty="0"/>
              <a:t>health states</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765291" y="3788369"/>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97357" y="3788369"/>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97714"/>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 Start PSA loop</a:t>
            </a:r>
          </a:p>
          <a:p>
            <a:r>
              <a:rPr lang="en-US" sz="1000" dirty="0">
                <a:latin typeface="Lucida Console" panose="020B0609040504020204" pitchFamily="49" charset="0"/>
              </a:rPr>
              <a:t>    for (k in 1:n_strategies) { #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 End treatment strategy loop</a:t>
            </a:r>
          </a:p>
          <a:p>
            <a:r>
              <a:rPr lang="en-US" sz="1000" dirty="0">
                <a:latin typeface="Lucida Console" panose="020B0609040504020204" pitchFamily="49" charset="0"/>
              </a:rPr>
              <a:t>  } # End PSA loop</a:t>
            </a:r>
          </a:p>
          <a:p>
            <a:endParaRPr lang="en-US" sz="1000" dirty="0">
              <a:latin typeface="Lucida Console" panose="020B0609040504020204" pitchFamily="49" charset="0"/>
            </a:endParaRPr>
          </a:p>
          <a:p>
            <a:r>
              <a:rPr lang="en-US" sz="1000" dirty="0">
                <a:latin typeface="Lucida Console" panose="020B0609040504020204" pitchFamily="49" charset="0"/>
              </a:rPr>
              <a:t>  #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71500"/>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340668"/>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 0.000000000 1.0000000   2734.207     12000.00</a:t>
            </a:r>
          </a:p>
          <a:p>
            <a:r>
              <a:rPr lang="en-US" sz="1100" dirty="0">
                <a:latin typeface="Lucida Console" panose="020B0609040504020204" pitchFamily="49" charset="0"/>
              </a:rPr>
              <a:t>[2,] 0.8648891 0.1333145 0.00000000 0.001796392 0.9382590   2491.018     11629.56</a:t>
            </a:r>
          </a:p>
          <a:p>
            <a:r>
              <a:rPr lang="en-US" sz="1100" dirty="0">
                <a:latin typeface="Lucida Console" panose="020B0609040504020204" pitchFamily="49" charset="0"/>
              </a:rPr>
              <a:t>[3,] 0.8133504 0.1712361 0.01149140 0.003922112 0.8938291   2364.921     11266.79</a:t>
            </a:r>
          </a:p>
          <a:p>
            <a:r>
              <a:rPr lang="en-US" sz="1100" dirty="0">
                <a:latin typeface="Lucida Console" panose="020B0609040504020204" pitchFamily="49" charset="0"/>
              </a:rPr>
              <a:t>[4,] 0.7873548 0.1802757 0.02597836 0.006391158 0.8555178   2274.555     10911.51</a:t>
            </a:r>
          </a:p>
          <a:p>
            <a:r>
              <a:rPr lang="en-US" sz="1100" dirty="0">
                <a:latin typeface="Lucida Console" panose="020B0609040504020204" pitchFamily="49" charset="0"/>
              </a:rPr>
              <a:t>[5,] 0.7693004 0.1806028 0.04090010 0.009196702 0.8199929   2195.976     10563.79</a:t>
            </a:r>
          </a:p>
          <a:p>
            <a:r>
              <a:rPr lang="en-US" sz="1100" dirty="0">
                <a:latin typeface="Lucida Console" panose="020B0609040504020204" pitchFamily="49" charset="0"/>
              </a:rPr>
              <a:t>[6,] 0.7538456 0.1783331 0.05549530 0.012325960 0.7862375   2122.139     10223.72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606434" y="1854764"/>
            <a:ext cx="7888636" cy="2631490"/>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1843.591</a:t>
            </a:r>
          </a:p>
          <a:p>
            <a:r>
              <a:rPr lang="en-US" sz="1100" dirty="0">
                <a:latin typeface="Lucida Console" panose="020B0609040504020204" pitchFamily="49" charset="0"/>
              </a:rPr>
              <a:t>2:     1      New      1 0.8820097 0.1153163 0.00000000 0.002673977 0.9367558   1663.811</a:t>
            </a:r>
          </a:p>
          <a:p>
            <a:r>
              <a:rPr lang="en-US" sz="1100" dirty="0">
                <a:latin typeface="Lucida Console" panose="020B0609040504020204" pitchFamily="49" charset="0"/>
              </a:rPr>
              <a:t>3:     2      New      1 0.8394251 0.1446361 0.01055455 0.005384306 0.8945818   1751.700</a:t>
            </a:r>
          </a:p>
          <a:p>
            <a:r>
              <a:rPr lang="en-US" sz="1100" dirty="0">
                <a:latin typeface="Lucida Console" panose="020B0609040504020204" pitchFamily="49" charset="0"/>
              </a:rPr>
              <a:t>4:     3      New      1 0.8174976 0.1506395 0.02363713 0.008225750 0.8588985   1895.718</a:t>
            </a:r>
          </a:p>
          <a:p>
            <a:r>
              <a:rPr lang="en-US" sz="1100" dirty="0">
                <a:latin typeface="Lucida Console" panose="020B0609040504020204" pitchFamily="49" charset="0"/>
              </a:rPr>
              <a:t>5:     4      New      1 0.8013583 0.1503457 0.03707640 0.011219653 0.8258298   2041.121</a:t>
            </a:r>
          </a:p>
          <a:p>
            <a:r>
              <a:rPr lang="en-US" sz="1100" dirty="0">
                <a:latin typeface="Lucida Console" panose="020B0609040504020204" pitchFamily="49" charset="0"/>
              </a:rPr>
              <a:t>6:     5      New      1 0.7869666 0.1483751 0.05029075 0.014367535 0.7943220   2174.433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12000.00</a:t>
            </a:r>
          </a:p>
          <a:p>
            <a:r>
              <a:rPr lang="en-US" sz="1100" dirty="0">
                <a:latin typeface="Lucida Console" panose="020B0609040504020204" pitchFamily="49" charset="0"/>
              </a:rPr>
              <a:t>2:     11619.33</a:t>
            </a:r>
          </a:p>
          <a:p>
            <a:r>
              <a:rPr lang="en-US" sz="1100" dirty="0">
                <a:latin typeface="Lucida Console" panose="020B0609040504020204" pitchFamily="49" charset="0"/>
              </a:rPr>
              <a:t>3:     11250.25</a:t>
            </a:r>
          </a:p>
          <a:p>
            <a:r>
              <a:rPr lang="en-US" sz="1100" dirty="0">
                <a:latin typeface="Lucida Console" panose="020B0609040504020204" pitchFamily="49" charset="0"/>
              </a:rPr>
              <a:t>4:     10891.37</a:t>
            </a:r>
          </a:p>
          <a:p>
            <a:r>
              <a:rPr lang="en-US" sz="1100" dirty="0">
                <a:latin typeface="Lucida Console" panose="020B0609040504020204" pitchFamily="49" charset="0"/>
              </a:rPr>
              <a:t>5:     10542.22</a:t>
            </a:r>
          </a:p>
          <a:p>
            <a:r>
              <a:rPr lang="en-US" sz="1100" dirty="0">
                <a:latin typeface="Lucida Console" panose="020B0609040504020204" pitchFamily="49" charset="0"/>
              </a:rPr>
              <a:t>6:     10202.58</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769441"/>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0070C0"/>
                </a:solidFill>
                <a:latin typeface="Lucida Console" panose="020B0609040504020204" pitchFamily="49" charset="0"/>
              </a:rPr>
              <a:t>sim_out</a:t>
            </a:r>
            <a:r>
              <a:rPr lang="en-US" sz="1100" dirty="0">
                <a:latin typeface="Lucida Console" panose="020B0609040504020204" pitchFamily="49" charset="0"/>
              </a:rPr>
              <a:t>[, .(</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323713"/>
          </a:xfrm>
          <a:prstGeom prst="rect">
            <a:avLst/>
          </a:prstGeom>
        </p:spPr>
        <p:txBody>
          <a:bodyPr wrap="square">
            <a:spAutoFit/>
          </a:bodyPr>
          <a:lstStyle/>
          <a:p>
            <a:r>
              <a:rPr lang="en-US" sz="2400" dirty="0"/>
              <a:t>       </a:t>
            </a:r>
            <a:r>
              <a:rPr lang="en-US" sz="1100" dirty="0">
                <a:latin typeface="Lucida Console" panose="020B0609040504020204" pitchFamily="49" charset="0"/>
              </a:rPr>
              <a:t>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22.61708 391145.2</a:t>
            </a:r>
          </a:p>
          <a:p>
            <a:r>
              <a:rPr lang="en-US" sz="1100" dirty="0">
                <a:latin typeface="Lucida Console" panose="020B0609040504020204" pitchFamily="49" charset="0"/>
              </a:rPr>
              <a:t>   2:      1      SOC 20.93201 114711.4</a:t>
            </a:r>
          </a:p>
          <a:p>
            <a:r>
              <a:rPr lang="en-US" sz="1100" dirty="0">
                <a:latin typeface="Lucida Console" panose="020B0609040504020204" pitchFamily="49" charset="0"/>
              </a:rPr>
              <a:t>   3:      2      New 24.94643 395296.1</a:t>
            </a:r>
          </a:p>
          <a:p>
            <a:r>
              <a:rPr lang="en-US" sz="1100" dirty="0">
                <a:latin typeface="Lucida Console" panose="020B0609040504020204" pitchFamily="49" charset="0"/>
              </a:rPr>
              <a:t>   4:      2      SOC 22.60931 114726.0</a:t>
            </a:r>
          </a:p>
          <a:p>
            <a:r>
              <a:rPr lang="en-US" sz="1100" dirty="0">
                <a:latin typeface="Lucida Console" panose="020B0609040504020204" pitchFamily="49" charset="0"/>
              </a:rPr>
              <a:t>   5:      3      New 25.05174 482111.3</a:t>
            </a:r>
          </a:p>
          <a:p>
            <a:r>
              <a:rPr lang="en-US" sz="1100" dirty="0">
                <a:latin typeface="Lucida Console" panose="020B0609040504020204" pitchFamily="49" charset="0"/>
              </a:rPr>
              <a:t>  ---                                  </a:t>
            </a:r>
          </a:p>
          <a:p>
            <a:r>
              <a:rPr lang="en-US" sz="1100" dirty="0">
                <a:latin typeface="Lucida Console" panose="020B0609040504020204" pitchFamily="49" charset="0"/>
              </a:rPr>
              <a:t>1996:    998      SOC 23.65377 286333.5</a:t>
            </a:r>
          </a:p>
          <a:p>
            <a:r>
              <a:rPr lang="en-US" sz="1100" dirty="0">
                <a:latin typeface="Lucida Console" panose="020B0609040504020204" pitchFamily="49" charset="0"/>
              </a:rPr>
              <a:t>1997:    999      New 24.11722 494899.0</a:t>
            </a:r>
          </a:p>
          <a:p>
            <a:r>
              <a:rPr lang="en-US" sz="1100" dirty="0">
                <a:latin typeface="Lucida Console" panose="020B0609040504020204" pitchFamily="49" charset="0"/>
              </a:rPr>
              <a:t>1998:    999      SOC 21.56110 242252.9</a:t>
            </a:r>
          </a:p>
          <a:p>
            <a:r>
              <a:rPr lang="en-US" sz="1100" dirty="0">
                <a:latin typeface="Lucida Console" panose="020B0609040504020204" pitchFamily="49" charset="0"/>
              </a:rPr>
              <a:t>1999:   1000      New 24.75846 507393.7</a:t>
            </a:r>
          </a:p>
          <a:p>
            <a:r>
              <a:rPr lang="en-US" sz="1100" dirty="0">
                <a:latin typeface="Lucida Console" panose="020B0609040504020204" pitchFamily="49" charset="0"/>
              </a:rPr>
              <a:t>2000:   1000      SOC 22.33934 241993.7</a:t>
            </a:r>
          </a:p>
        </p:txBody>
      </p:sp>
    </p:spTree>
    <p:extLst>
      <p:ext uri="{BB962C8B-B14F-4D97-AF65-F5344CB8AC3E}">
        <p14:creationId xmlns:p14="http://schemas.microsoft.com/office/powerpoint/2010/main" val="3723921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753066" y="1471613"/>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ce_out_wider</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22.61708   20.93201   391145.2  114711.41</a:t>
            </a:r>
          </a:p>
          <a:p>
            <a:r>
              <a:rPr lang="en-US" sz="1100" dirty="0">
                <a:latin typeface="Lucida Console" panose="020B0609040504020204" pitchFamily="49" charset="0"/>
              </a:rPr>
              <a:t>   2:      2   24.94643   22.60931   395296.1  114725.97</a:t>
            </a:r>
          </a:p>
          <a:p>
            <a:r>
              <a:rPr lang="en-US" sz="1100" dirty="0">
                <a:latin typeface="Lucida Console" panose="020B0609040504020204" pitchFamily="49" charset="0"/>
              </a:rPr>
              <a:t>   3:      3   25.05174   22.42677   482111.3  207296.75</a:t>
            </a:r>
          </a:p>
          <a:p>
            <a:r>
              <a:rPr lang="en-US" sz="1100" dirty="0">
                <a:latin typeface="Lucida Console" panose="020B0609040504020204" pitchFamily="49" charset="0"/>
              </a:rPr>
              <a:t>   4:      4   23.49400   21.35126   408396.4  142574.96</a:t>
            </a:r>
          </a:p>
          <a:p>
            <a:r>
              <a:rPr lang="en-US" sz="1100" dirty="0">
                <a:latin typeface="Lucida Console" panose="020B0609040504020204" pitchFamily="49" charset="0"/>
              </a:rPr>
              <a:t>   5:      5   24.23003   22.53931   616863.0  356436.63</a:t>
            </a:r>
          </a:p>
          <a:p>
            <a:r>
              <a:rPr lang="en-US" sz="1100" dirty="0">
                <a:latin typeface="Lucida Console" panose="020B0609040504020204" pitchFamily="49" charset="0"/>
              </a:rPr>
              <a:t>  ---                                                   </a:t>
            </a:r>
          </a:p>
          <a:p>
            <a:r>
              <a:rPr lang="en-US" sz="1100" dirty="0">
                <a:latin typeface="Lucida Console" panose="020B0609040504020204" pitchFamily="49" charset="0"/>
              </a:rPr>
              <a:t> 996:    996   24.18512   22.76598   488768.4  201246.23</a:t>
            </a:r>
          </a:p>
          <a:p>
            <a:r>
              <a:rPr lang="en-US" sz="1100" dirty="0">
                <a:latin typeface="Lucida Console" panose="020B0609040504020204" pitchFamily="49" charset="0"/>
              </a:rPr>
              <a:t> 997:    997   24.03623   21.63553   371101.3   94517.41</a:t>
            </a:r>
          </a:p>
          <a:p>
            <a:r>
              <a:rPr lang="en-US" sz="1100" dirty="0">
                <a:latin typeface="Lucida Console" panose="020B0609040504020204" pitchFamily="49" charset="0"/>
              </a:rPr>
              <a:t> 998:    998   25.38539   23.65377   547058.4  286333.51</a:t>
            </a:r>
          </a:p>
          <a:p>
            <a:r>
              <a:rPr lang="en-US" sz="1100" dirty="0">
                <a:latin typeface="Lucida Console" panose="020B0609040504020204" pitchFamily="49" charset="0"/>
              </a:rPr>
              <a:t> 999:    999   24.11722   21.56110   494899.0  242252.91</a:t>
            </a:r>
          </a:p>
          <a:p>
            <a:r>
              <a:rPr lang="en-US" sz="1100" dirty="0">
                <a:latin typeface="Lucida Console" panose="020B0609040504020204" pitchFamily="49" charset="0"/>
              </a:rPr>
              <a:t>1000:   1000   24.75846   22.33934   507393.7  241993.69</a:t>
            </a:r>
          </a:p>
        </p:txBody>
      </p:sp>
    </p:spTree>
    <p:extLst>
      <p:ext uri="{BB962C8B-B14F-4D97-AF65-F5344CB8AC3E}">
        <p14:creationId xmlns:p14="http://schemas.microsoft.com/office/powerpoint/2010/main" val="4229084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1681018"/>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131185.8</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600164"/>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Tree>
    <p:extLst>
      <p:ext uri="{BB962C8B-B14F-4D97-AF65-F5344CB8AC3E}">
        <p14:creationId xmlns:p14="http://schemas.microsoft.com/office/powerpoint/2010/main" val="1296356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61</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62</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6" name="Picture 5">
            <a:extLst>
              <a:ext uri="{FF2B5EF4-FFF2-40B4-BE49-F238E27FC236}">
                <a16:creationId xmlns:a16="http://schemas.microsoft.com/office/drawing/2014/main" id="{67462043-86A7-3E40-B0A9-4C6703928953}"/>
              </a:ext>
            </a:extLst>
          </p:cNvPr>
          <p:cNvPicPr>
            <a:picLocks noChangeAspect="1"/>
          </p:cNvPicPr>
          <p:nvPr/>
        </p:nvPicPr>
        <p:blipFill>
          <a:blip r:embed="rId2"/>
          <a:stretch>
            <a:fillRect/>
          </a:stretch>
        </p:blipFill>
        <p:spPr>
          <a:xfrm>
            <a:off x="3372944" y="0"/>
            <a:ext cx="5771056"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2BA9E-6FD1-3742-AFEB-EB3DAE747949}"/>
              </a:ext>
            </a:extLst>
          </p:cNvPr>
          <p:cNvPicPr>
            <a:picLocks noChangeAspect="1"/>
          </p:cNvPicPr>
          <p:nvPr/>
        </p:nvPicPr>
        <p:blipFill rotWithShape="1">
          <a:blip r:embed="rId3"/>
          <a:srcRect t="11850"/>
          <a:stretch/>
        </p:blipFill>
        <p:spPr>
          <a:xfrm>
            <a:off x="455484" y="757003"/>
            <a:ext cx="7965208" cy="438649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64</a:t>
            </a:fld>
            <a:endParaRPr lang="en-US"/>
          </a:p>
        </p:txBody>
      </p:sp>
    </p:spTree>
    <p:extLst>
      <p:ext uri="{BB962C8B-B14F-4D97-AF65-F5344CB8AC3E}">
        <p14:creationId xmlns:p14="http://schemas.microsoft.com/office/powerpoint/2010/main" val="886192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65</a:t>
            </a:fld>
            <a:endParaRPr lang="en-US"/>
          </a:p>
        </p:txBody>
      </p:sp>
    </p:spTree>
    <p:extLst>
      <p:ext uri="{BB962C8B-B14F-4D97-AF65-F5344CB8AC3E}">
        <p14:creationId xmlns:p14="http://schemas.microsoft.com/office/powerpoint/2010/main" val="9273039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solidFill>
                  <a:schemeClr val="accent2"/>
                </a:solidFill>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a:t>
            </a:r>
            <a:r>
              <a:rPr lang="en-US" dirty="0"/>
              <a:t>)</a:t>
            </a:r>
          </a:p>
          <a:p>
            <a:pPr lvl="1"/>
            <a:r>
              <a:rPr lang="en-US" dirty="0"/>
              <a:t>time-homogeneous Markov models</a:t>
            </a:r>
          </a:p>
          <a:p>
            <a:pPr lvl="1"/>
            <a:r>
              <a:rPr lang="en-US" dirty="0"/>
              <a:t>time-inhomogeneous Markov models</a:t>
            </a:r>
          </a:p>
          <a:p>
            <a:r>
              <a:rPr lang="en-US" dirty="0"/>
              <a:t>individual-level continuous time state transition models (</a:t>
            </a:r>
            <a:r>
              <a:rPr lang="en-US" dirty="0" err="1"/>
              <a:t>iCTSTM</a:t>
            </a:r>
            <a:r>
              <a:rPr lang="en-US" dirty="0"/>
              <a:t>)</a:t>
            </a:r>
          </a:p>
          <a:p>
            <a:r>
              <a:rPr lang="en-US" dirty="0"/>
              <a:t>n-state partitioned survival models (PSM)</a:t>
            </a:r>
          </a:p>
          <a:p>
            <a:endParaRPr lang="en-US" dirty="0"/>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336676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spTree>
    <p:extLst>
      <p:ext uri="{BB962C8B-B14F-4D97-AF65-F5344CB8AC3E}">
        <p14:creationId xmlns:p14="http://schemas.microsoft.com/office/powerpoint/2010/main" val="11211337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71</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.075,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Economic models in </a:t>
            </a:r>
            <a:r>
              <a:rPr lang="en-US" dirty="0" err="1">
                <a:solidFill>
                  <a:schemeClr val="accent2"/>
                </a:solidFill>
                <a:latin typeface="Lucida Console" panose="020B0609040504020204" pitchFamily="49" charset="0"/>
                <a:ea typeface="+mj-ea"/>
              </a:rPr>
              <a:t>hesim</a:t>
            </a:r>
            <a:r>
              <a:rPr lang="en-US" dirty="0"/>
              <a:t> consist of separate statistical models for disease progression, costs, and utility. </a:t>
            </a:r>
          </a:p>
          <a:p>
            <a:r>
              <a:rPr lang="en-US" dirty="0"/>
              <a:t>Each statistical model simulates outcomes as a function of input data and model parameters. </a:t>
            </a:r>
          </a:p>
          <a:p>
            <a:r>
              <a:rPr lang="en-US" dirty="0"/>
              <a:t>The underlying parameters (</a:t>
            </a:r>
            <a:r>
              <a:rPr lang="en-US" sz="1600" dirty="0" err="1">
                <a:solidFill>
                  <a:schemeClr val="accent3"/>
                </a:solidFill>
                <a:latin typeface="Lucida Console" panose="020B0609040504020204" pitchFamily="49" charset="0"/>
              </a:rPr>
              <a:t>params</a:t>
            </a:r>
            <a:r>
              <a:rPr lang="en-US" dirty="0"/>
              <a:t>) are transformed (</a:t>
            </a:r>
            <a:r>
              <a:rPr lang="en-US" sz="1600" dirty="0" err="1">
                <a:solidFill>
                  <a:schemeClr val="accent3"/>
                </a:solidFill>
                <a:latin typeface="Lucida Console" panose="020B0609040504020204" pitchFamily="49" charset="0"/>
              </a:rPr>
              <a:t>tparams</a:t>
            </a:r>
            <a:r>
              <a:rPr lang="en-US" dirty="0"/>
              <a:t>) into more relevant parameters for prediction.</a:t>
            </a:r>
          </a:p>
          <a:p>
            <a:pPr lvl="1"/>
            <a:r>
              <a:rPr lang="en-US" dirty="0"/>
              <a:t>E.g. </a:t>
            </a:r>
            <a:r>
              <a:rPr lang="en-US" sz="1400" dirty="0" err="1">
                <a:solidFill>
                  <a:schemeClr val="accent3"/>
                </a:solidFill>
                <a:latin typeface="Lucida Console" panose="020B0609040504020204" pitchFamily="49" charset="0"/>
              </a:rPr>
              <a:t>define_tparams</a:t>
            </a:r>
            <a:r>
              <a:rPr lang="en-US" sz="1400" dirty="0">
                <a:solidFill>
                  <a:schemeClr val="accent3"/>
                </a:solidFill>
                <a:latin typeface="Lucida Console" panose="020B0609040504020204" pitchFamily="49" charset="0"/>
              </a:rPr>
              <a:t>()</a:t>
            </a:r>
            <a:r>
              <a:rPr lang="en-US" sz="1400" dirty="0"/>
              <a:t>, </a:t>
            </a:r>
            <a:r>
              <a:rPr lang="en-US" sz="1400" dirty="0" err="1">
                <a:solidFill>
                  <a:schemeClr val="accent3"/>
                </a:solidFill>
                <a:latin typeface="Lucida Console" panose="020B0609040504020204" pitchFamily="49" charset="0"/>
              </a:rPr>
              <a:t>params_surv</a:t>
            </a:r>
            <a:endParaRPr lang="en-US" dirty="0">
              <a:solidFill>
                <a:schemeClr val="accent3"/>
              </a:solidFill>
              <a:latin typeface="Lucida Console" panose="020B0609040504020204" pitchFamily="49" charset="0"/>
            </a:endParaRPr>
          </a:p>
          <a:p>
            <a:pPr marL="0" indent="0">
              <a:buNone/>
            </a:pPr>
            <a:endParaRPr lang="en-US" dirty="0"/>
          </a:p>
        </p:txBody>
      </p:sp>
    </p:spTree>
    <p:extLst>
      <p:ext uri="{BB962C8B-B14F-4D97-AF65-F5344CB8AC3E}">
        <p14:creationId xmlns:p14="http://schemas.microsoft.com/office/powerpoint/2010/main" val="237676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input_data</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Transformed parameters are modeled here as function of treatment strategies and patients, which can be generated using </a:t>
            </a:r>
            <a:r>
              <a:rPr lang="en-US" sz="1600" dirty="0">
                <a:solidFill>
                  <a:schemeClr val="accent3"/>
                </a:solidFill>
                <a:latin typeface="Lucida Console" panose="020B0609040504020204" pitchFamily="49" charset="0"/>
              </a:rPr>
              <a:t>expand()</a:t>
            </a:r>
            <a:r>
              <a:rPr lang="en-US" dirty="0"/>
              <a:t>.</a:t>
            </a:r>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a:t>Model parameters </a:t>
            </a:r>
            <a:r>
              <a:rPr lang="en-US" dirty="0"/>
              <a:t>–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263988"/>
            <a:ext cx="7970520" cy="3477875"/>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tparams_def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define_tparams</a:t>
            </a:r>
            <a:r>
              <a:rPr lang="en-US" sz="1100" dirty="0">
                <a:latin typeface="Lucida Console" panose="020B0609040504020204" pitchFamily="49" charset="0"/>
              </a:rPr>
              <a:t>({</a:t>
            </a:r>
          </a:p>
          <a:p>
            <a:r>
              <a:rPr lang="en-US" sz="1100" dirty="0">
                <a:latin typeface="Lucida Console" panose="020B0609040504020204" pitchFamily="49" charset="0"/>
              </a:rPr>
              <a:t>  ## The treatment effect (relative risk) is transformed so that it varies by </a:t>
            </a:r>
          </a:p>
          <a:p>
            <a:r>
              <a:rPr lang="en-US" sz="1100" dirty="0">
                <a:latin typeface="Lucida Console" panose="020B0609040504020204" pitchFamily="49" charset="0"/>
              </a:rPr>
              <a:t>  ## strategies (SOC is the reference strategy)</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1, </a:t>
            </a:r>
            <a:r>
              <a:rPr lang="en-US" sz="1100" dirty="0" err="1">
                <a:latin typeface="Lucida Console" panose="020B0609040504020204" pitchFamily="49" charset="0"/>
              </a:rPr>
              <a:t>rr_new</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list(</a:t>
            </a:r>
          </a:p>
          <a:p>
            <a:r>
              <a:rPr lang="en-US" sz="1100" dirty="0">
                <a:latin typeface="Lucida Console" panose="020B0609040504020204" pitchFamily="49" charset="0"/>
              </a:rPr>
              <a:t>    </a:t>
            </a:r>
            <a:r>
              <a:rPr lang="en-US" sz="1100" dirty="0" err="1">
                <a:latin typeface="Lucida Console" panose="020B0609040504020204" pitchFamily="49" charset="0"/>
              </a:rPr>
              <a:t>tpmatrix</a:t>
            </a:r>
            <a:r>
              <a:rPr lang="en-US" sz="1100" dirty="0">
                <a:latin typeface="Lucida Console" panose="020B0609040504020204" pitchFamily="49" charset="0"/>
              </a:rPr>
              <a:t> =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p_soc$h_s1 * </a:t>
            </a:r>
            <a:r>
              <a:rPr lang="en-US" sz="1100" dirty="0" err="1">
                <a:latin typeface="Lucida Console" panose="020B0609040504020204" pitchFamily="49" charset="0"/>
              </a:rPr>
              <a:t>rr</a:t>
            </a:r>
            <a:r>
              <a:rPr lang="en-US" sz="1100" dirty="0">
                <a:latin typeface="Lucida Console" panose="020B0609040504020204" pitchFamily="49" charset="0"/>
              </a:rPr>
              <a:t>, p_soc$h_s2 * </a:t>
            </a:r>
            <a:r>
              <a:rPr lang="en-US" sz="1100" dirty="0" err="1">
                <a:latin typeface="Lucida Console" panose="020B0609040504020204" pitchFamily="49" charset="0"/>
              </a:rPr>
              <a:t>rr</a:t>
            </a:r>
            <a:r>
              <a:rPr lang="en-US" sz="1100" dirty="0">
                <a:latin typeface="Lucida Console" panose="020B0609040504020204" pitchFamily="49" charset="0"/>
              </a:rPr>
              <a:t>,  </a:t>
            </a:r>
            <a:r>
              <a:rPr lang="en-US" sz="1100" dirty="0" err="1">
                <a:latin typeface="Lucida Console" panose="020B0609040504020204" pitchFamily="49" charset="0"/>
              </a:rPr>
              <a:t>p_soc$h_d</a:t>
            </a:r>
            <a:r>
              <a:rPr lang="en-US" sz="1100" dirty="0">
                <a:latin typeface="Lucida Console" panose="020B0609040504020204" pitchFamily="49" charset="0"/>
              </a:rPr>
              <a:t>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p_soc$s1_h, C,               p_soc$s1_s2 * </a:t>
            </a:r>
            <a:r>
              <a:rPr lang="en-US" sz="1100" dirty="0" err="1">
                <a:latin typeface="Lucida Console" panose="020B0609040504020204" pitchFamily="49" charset="0"/>
              </a:rPr>
              <a:t>rr</a:t>
            </a:r>
            <a:r>
              <a:rPr lang="en-US" sz="1100" dirty="0">
                <a:latin typeface="Lucida Console" panose="020B0609040504020204" pitchFamily="49" charset="0"/>
              </a:rPr>
              <a:t>, p_soc$s1_d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p_soc$s2_h, p_soc$s2_s1,     C,                p_soc$s2_d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r>
              <a:rPr lang="en-US" sz="1100" dirty="0">
                <a:latin typeface="Lucida Console" panose="020B0609040504020204" pitchFamily="49" charset="0"/>
              </a:rPr>
              <a:t>    utility = u,</a:t>
            </a:r>
          </a:p>
          <a:p>
            <a:r>
              <a:rPr lang="en-US" sz="1100" dirty="0">
                <a:latin typeface="Lucida Console" panose="020B0609040504020204" pitchFamily="49" charset="0"/>
              </a:rPr>
              <a:t>    costs = list(</a:t>
            </a:r>
          </a:p>
          <a:p>
            <a:r>
              <a:rPr lang="en-US" sz="1100" dirty="0">
                <a:latin typeface="Lucida Console" panose="020B0609040504020204" pitchFamily="49" charset="0"/>
              </a:rPr>
              <a:t>      treatment =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latin typeface="Lucida Console" panose="020B0609040504020204" pitchFamily="49" charset="0"/>
              </a:rPr>
              <a:t>c_medical</a:t>
            </a:r>
            <a:endParaRPr lang="en-US" sz="1100" dirty="0">
              <a:latin typeface="Lucida Console" panose="020B0609040504020204" pitchFamily="49" charset="0"/>
            </a:endParaRP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3669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a:t>
            </a:r>
            <a:r>
              <a:rPr lang="en-US" sz="1400" dirty="0" err="1">
                <a:latin typeface="Lucida Console" panose="020B0609040504020204" pitchFamily="49" charset="0"/>
              </a:rPr>
              <a:t>trans_model</a:t>
            </a:r>
            <a:r>
              <a:rPr lang="en-US" sz="1400" dirty="0"/>
              <a:t>)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mod_def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3" name="Content Placeholder 2">
            <a:extLst>
              <a:ext uri="{FF2B5EF4-FFF2-40B4-BE49-F238E27FC236}">
                <a16:creationId xmlns:a16="http://schemas.microsoft.com/office/drawing/2014/main" id="{8C5EB492-2039-B84D-847E-E21C499BF63C}"/>
              </a:ext>
            </a:extLst>
          </p:cNvPr>
          <p:cNvSpPr>
            <a:spLocks noGrp="1"/>
          </p:cNvSpPr>
          <p:nvPr>
            <p:ph idx="1"/>
          </p:nvPr>
        </p:nvSpPr>
        <p:spPr>
          <a:xfrm>
            <a:off x="457200" y="1150936"/>
            <a:ext cx="7616825" cy="3590927"/>
          </a:xfrm>
        </p:spPr>
        <p:txBody>
          <a:bodyPr/>
          <a:lstStyle/>
          <a:p>
            <a:r>
              <a:rPr lang="en-US" dirty="0"/>
              <a:t>Health state probabilities</a:t>
            </a:r>
          </a:p>
          <a:p>
            <a:pPr marL="0" indent="0">
              <a:buNone/>
            </a:pPr>
            <a:endParaRPr lang="en-US" dirty="0"/>
          </a:p>
          <a:p>
            <a:r>
              <a:rPr lang="en-US" dirty="0"/>
              <a:t>QALYs</a:t>
            </a:r>
          </a:p>
          <a:p>
            <a:endParaRPr lang="en-US" dirty="0"/>
          </a:p>
          <a:p>
            <a:endParaRPr lang="en-US" dirty="0"/>
          </a:p>
          <a:p>
            <a:endParaRPr lang="en-US" dirty="0"/>
          </a:p>
          <a:p>
            <a:endParaRPr lang="en-US" dirty="0"/>
          </a:p>
          <a:p>
            <a:r>
              <a:rPr lang="en-US" dirty="0"/>
              <a:t>Costs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41709"/>
            <a:ext cx="3328155" cy="261610"/>
          </a:xfrm>
          <a:prstGeom prst="rect">
            <a:avLst/>
          </a:prstGeom>
          <a:solidFill>
            <a:schemeClr val="bg1">
              <a:lumMod val="85000"/>
            </a:schemeClr>
          </a:solidFill>
        </p:spPr>
        <p:txBody>
          <a:bodyPr wrap="none">
            <a:spAutoFit/>
          </a:bodyPr>
          <a:lstStyle/>
          <a:p>
            <a:r>
              <a:rPr lang="en-US" sz="1100" b="1" dirty="0" err="1">
                <a:latin typeface="Lucida Console" panose="020B0609040504020204" pitchFamily="49" charset="0"/>
              </a:rPr>
              <a:t>econmod$sim_stateprobs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6" name="Rectangle 5">
            <a:extLst>
              <a:ext uri="{FF2B5EF4-FFF2-40B4-BE49-F238E27FC236}">
                <a16:creationId xmlns:a16="http://schemas.microsoft.com/office/drawing/2014/main" id="{2DEC3FB6-CF30-1D41-BF86-70CD37ACB62E}"/>
              </a:ext>
            </a:extLst>
          </p:cNvPr>
          <p:cNvSpPr/>
          <p:nvPr/>
        </p:nvSpPr>
        <p:spPr>
          <a:xfrm>
            <a:off x="457199" y="2259105"/>
            <a:ext cx="568340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BEDF176-6612-1043-8F65-6614195146AB}"/>
              </a:ext>
            </a:extLst>
          </p:cNvPr>
          <p:cNvSpPr/>
          <p:nvPr/>
        </p:nvSpPr>
        <p:spPr>
          <a:xfrm>
            <a:off x="457200" y="4387776"/>
            <a:ext cx="5683404"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EF317D5-893F-5540-8385-FB53D5474E2C}"/>
              </a:ext>
            </a:extLst>
          </p:cNvPr>
          <p:cNvSpPr/>
          <p:nvPr/>
        </p:nvSpPr>
        <p:spPr>
          <a:xfrm>
            <a:off x="457199" y="2528651"/>
            <a:ext cx="6986587" cy="1384995"/>
          </a:xfrm>
          <a:prstGeom prst="rect">
            <a:avLst/>
          </a:prstGeom>
        </p:spPr>
        <p:txBody>
          <a:bodyPr wrap="square">
            <a:spAutoFit/>
          </a:bodyPr>
          <a:lstStyle/>
          <a:p>
            <a:r>
              <a:rPr lang="en-US" dirty="0"/>
              <a:t> </a:t>
            </a:r>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a:t>
            </a:r>
            <a:r>
              <a:rPr lang="en-US" sz="1100" dirty="0" err="1">
                <a:latin typeface="Lucida Console" panose="020B0609040504020204" pitchFamily="49" charset="0"/>
              </a:rPr>
              <a:t>qalys</a:t>
            </a:r>
            <a:endParaRPr lang="en-US" sz="1100" dirty="0">
              <a:latin typeface="Lucida Console" panose="020B0609040504020204" pitchFamily="49" charset="0"/>
            </a:endParaRPr>
          </a:p>
          <a:p>
            <a:r>
              <a:rPr lang="en-US" sz="1100" dirty="0">
                <a:latin typeface="Lucida Console" panose="020B0609040504020204" pitchFamily="49" charset="0"/>
              </a:rPr>
              <a:t>1:      1           1          1      1        1 0.03    </a:t>
            </a:r>
            <a:r>
              <a:rPr lang="en-US" sz="1100" dirty="0" err="1">
                <a:latin typeface="Lucida Console" panose="020B0609040504020204" pitchFamily="49" charset="0"/>
              </a:rPr>
              <a:t>qalys</a:t>
            </a:r>
            <a:r>
              <a:rPr lang="en-US" sz="1100" dirty="0">
                <a:latin typeface="Lucida Console" panose="020B0609040504020204" pitchFamily="49" charset="0"/>
              </a:rPr>
              <a:t> 16.389207</a:t>
            </a:r>
          </a:p>
          <a:p>
            <a:r>
              <a:rPr lang="en-US" sz="1100" dirty="0">
                <a:latin typeface="Lucida Console" panose="020B0609040504020204" pitchFamily="49" charset="0"/>
              </a:rPr>
              <a:t>2:      1           1          1      1        2 0.03    </a:t>
            </a:r>
            <a:r>
              <a:rPr lang="en-US" sz="1100" dirty="0" err="1">
                <a:latin typeface="Lucida Console" panose="020B0609040504020204" pitchFamily="49" charset="0"/>
              </a:rPr>
              <a:t>qalys</a:t>
            </a:r>
            <a:r>
              <a:rPr lang="en-US" sz="1100" dirty="0">
                <a:latin typeface="Lucida Console" panose="020B0609040504020204" pitchFamily="49" charset="0"/>
              </a:rPr>
              <a:t>  3.332822</a:t>
            </a:r>
          </a:p>
          <a:p>
            <a:r>
              <a:rPr lang="en-US" sz="1100" dirty="0">
                <a:latin typeface="Lucida Console" panose="020B0609040504020204" pitchFamily="49" charset="0"/>
              </a:rPr>
              <a:t>3:      1           1          1      1        3 0.03    </a:t>
            </a:r>
            <a:r>
              <a:rPr lang="en-US" sz="1100" dirty="0" err="1">
                <a:latin typeface="Lucida Console" panose="020B0609040504020204" pitchFamily="49" charset="0"/>
              </a:rPr>
              <a:t>qalys</a:t>
            </a:r>
            <a:r>
              <a:rPr lang="en-US" sz="1100" dirty="0">
                <a:latin typeface="Lucida Console" panose="020B0609040504020204" pitchFamily="49" charset="0"/>
              </a:rPr>
              <a:t>  3.058404</a:t>
            </a:r>
          </a:p>
          <a:p>
            <a:r>
              <a:rPr lang="en-US" sz="1100" dirty="0">
                <a:latin typeface="Lucida Console" panose="020B0609040504020204" pitchFamily="49" charset="0"/>
              </a:rPr>
              <a:t>4:      1           2          1      1        1 0.03    </a:t>
            </a:r>
            <a:r>
              <a:rPr lang="en-US" sz="1100" dirty="0" err="1">
                <a:latin typeface="Lucida Console" panose="020B0609040504020204" pitchFamily="49" charset="0"/>
              </a:rPr>
              <a:t>qalys</a:t>
            </a:r>
            <a:r>
              <a:rPr lang="en-US" sz="1100" dirty="0">
                <a:latin typeface="Lucida Console" panose="020B0609040504020204" pitchFamily="49" charset="0"/>
              </a:rPr>
              <a:t> 20.110955</a:t>
            </a:r>
          </a:p>
          <a:p>
            <a:r>
              <a:rPr lang="en-US" sz="1100" dirty="0">
                <a:latin typeface="Lucida Console" panose="020B0609040504020204" pitchFamily="49" charset="0"/>
              </a:rPr>
              <a:t>5:      1           2          1      1        2 0.03    </a:t>
            </a:r>
            <a:r>
              <a:rPr lang="en-US" sz="1100" dirty="0" err="1">
                <a:latin typeface="Lucida Console" panose="020B0609040504020204" pitchFamily="49" charset="0"/>
              </a:rPr>
              <a:t>qalys</a:t>
            </a:r>
            <a:r>
              <a:rPr lang="en-US" sz="1100" dirty="0">
                <a:latin typeface="Lucida Console" panose="020B0609040504020204" pitchFamily="49" charset="0"/>
              </a:rPr>
              <a:t>  3.104322</a:t>
            </a:r>
          </a:p>
          <a:p>
            <a:r>
              <a:rPr lang="en-US" sz="1100" dirty="0">
                <a:latin typeface="Lucida Console" panose="020B0609040504020204" pitchFamily="49" charset="0"/>
              </a:rPr>
              <a:t>6:      1           2          1      1        3 0.03    </a:t>
            </a:r>
            <a:r>
              <a:rPr lang="en-US" sz="1100" dirty="0" err="1">
                <a:latin typeface="Lucida Console" panose="020B0609040504020204" pitchFamily="49" charset="0"/>
              </a:rPr>
              <a:t>qalys</a:t>
            </a:r>
            <a:r>
              <a:rPr lang="en-US" sz="1100" dirty="0">
                <a:latin typeface="Lucida Console" panose="020B0609040504020204" pitchFamily="49" charset="0"/>
              </a:rPr>
              <a:t>  2.206036</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457200" y="2375632"/>
            <a:ext cx="4900613" cy="938719"/>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ce_sim</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cea_pw_out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Tree>
    <p:extLst>
      <p:ext uri="{BB962C8B-B14F-4D97-AF65-F5344CB8AC3E}">
        <p14:creationId xmlns:p14="http://schemas.microsoft.com/office/powerpoint/2010/main" val="12134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Although </a:t>
            </a:r>
            <a:r>
              <a:rPr lang="en-US" sz="1400" dirty="0" err="1"/>
              <a:t>cea_pw</a:t>
            </a:r>
            <a:r>
              <a:rPr lang="en-US" sz="1400" dirty="0"/>
              <a:t>() allows users to summarize output from a PSA we will just create an ICER table using means for now. </a:t>
            </a:r>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457200" y="1735306"/>
            <a:ext cx="540067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strategies$strategy_name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17C015C3-6FE8-2B46-8270-1EC5544A0D59}"/>
              </a:ext>
            </a:extLst>
          </p:cNvPr>
          <p:cNvSpPr/>
          <p:nvPr/>
        </p:nvSpPr>
        <p:spPr>
          <a:xfrm>
            <a:off x="457200" y="2159986"/>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"2.10 (0.99, 3.24)"           </a:t>
            </a:r>
          </a:p>
          <a:p>
            <a:r>
              <a:rPr lang="en-US" sz="1100" dirty="0">
                <a:latin typeface="Lucida Console" panose="020B0609040504020204" pitchFamily="49" charset="0"/>
              </a:rPr>
              <a:t>Incremental costs "-" "266,741 (212,816, 295,703)"  </a:t>
            </a:r>
          </a:p>
          <a:p>
            <a:r>
              <a:rPr lang="en-US" sz="1100" dirty="0">
                <a:latin typeface="Lucida Console" panose="020B0609040504020204" pitchFamily="49" charset="0"/>
              </a:rPr>
              <a:t>Incremental NMB   "-" "-161,900 (-222,852, -86,071)"</a:t>
            </a:r>
          </a:p>
          <a:p>
            <a:r>
              <a:rPr lang="en-US" sz="1100" dirty="0">
                <a:latin typeface="Lucida Console" panose="020B0609040504020204" pitchFamily="49" charset="0"/>
              </a:rPr>
              <a:t>ICER              "-" "127,212"                     </a:t>
            </a:r>
          </a:p>
          <a:p>
            <a:r>
              <a:rPr lang="en-US" sz="1100" dirty="0">
                <a:latin typeface="Lucida Console" panose="020B0609040504020204" pitchFamily="49" charset="0"/>
              </a:rPr>
              <a:t>Conclusion        "-" "Not cost-effective"</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81</a:t>
            </a:fld>
            <a:endParaRPr lang="en-US"/>
          </a:p>
        </p:txBody>
      </p:sp>
      <p:pic>
        <p:nvPicPr>
          <p:cNvPr id="10" name="Picture 9">
            <a:extLst>
              <a:ext uri="{FF2B5EF4-FFF2-40B4-BE49-F238E27FC236}">
                <a16:creationId xmlns:a16="http://schemas.microsoft.com/office/drawing/2014/main" id="{244C3C2B-94E9-7643-92EC-B8E5FCD3E33A}"/>
              </a:ext>
            </a:extLst>
          </p:cNvPr>
          <p:cNvPicPr>
            <a:picLocks noChangeAspect="1"/>
          </p:cNvPicPr>
          <p:nvPr/>
        </p:nvPicPr>
        <p:blipFill>
          <a:blip r:embed="rId2"/>
          <a:stretch>
            <a:fillRect/>
          </a:stretch>
        </p:blipFill>
        <p:spPr>
          <a:xfrm>
            <a:off x="3359872" y="0"/>
            <a:ext cx="5784128"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82</a:t>
            </a:fld>
            <a:endParaRPr lang="en-US"/>
          </a:p>
        </p:txBody>
      </p:sp>
      <p:pic>
        <p:nvPicPr>
          <p:cNvPr id="5" name="Picture 4">
            <a:extLst>
              <a:ext uri="{FF2B5EF4-FFF2-40B4-BE49-F238E27FC236}">
                <a16:creationId xmlns:a16="http://schemas.microsoft.com/office/drawing/2014/main" id="{BAFC44A0-D773-EA46-9B64-23E47FF781EF}"/>
              </a:ext>
            </a:extLst>
          </p:cNvPr>
          <p:cNvPicPr>
            <a:picLocks noChangeAspect="1"/>
          </p:cNvPicPr>
          <p:nvPr/>
        </p:nvPicPr>
        <p:blipFill rotWithShape="1">
          <a:blip r:embed="rId2"/>
          <a:srcRect t="12179"/>
          <a:stretch/>
        </p:blipFill>
        <p:spPr>
          <a:xfrm>
            <a:off x="457200" y="749508"/>
            <a:ext cx="8021005" cy="4393992"/>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Continuous time state transition model (CTSTM)</a:t>
            </a:r>
          </a:p>
          <a:p>
            <a:pPr lvl="1"/>
            <a:r>
              <a:rPr lang="en-US" dirty="0"/>
              <a:t>Model is in continuous time and does not require model cycles </a:t>
            </a:r>
          </a:p>
          <a:p>
            <a:pPr lvl="1"/>
            <a:r>
              <a:rPr lang="en-US" dirty="0"/>
              <a:t>Estimate the parameters of the health state transitions using a multi-state model so that the simulation model is completely integrated with an underlying statistical model</a:t>
            </a:r>
          </a:p>
          <a:p>
            <a:pPr lvl="1"/>
            <a:r>
              <a:rPr lang="en-US" dirty="0"/>
              <a:t>Use individual patient simulation (IPS) to simulate a semi-Markov model, meaning that (unlike in a Markov model) transitions can depend on prior history</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Tree>
    <p:extLst>
      <p:ext uri="{BB962C8B-B14F-4D97-AF65-F5344CB8AC3E}">
        <p14:creationId xmlns:p14="http://schemas.microsoft.com/office/powerpoint/2010/main" val="9090478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86</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Tree>
    <p:extLst>
      <p:ext uri="{BB962C8B-B14F-4D97-AF65-F5344CB8AC3E}">
        <p14:creationId xmlns:p14="http://schemas.microsoft.com/office/powerpoint/2010/main" val="11746051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p:txBody>
          <a:bodyPr/>
          <a:lstStyle/>
          <a:p>
            <a:r>
              <a:rPr lang="en-US" dirty="0"/>
              <a:t>The transitions of a multi-state model in </a:t>
            </a:r>
            <a:r>
              <a:rPr lang="en-US" dirty="0" err="1"/>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88</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3730363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89</a:t>
            </a:fld>
            <a:endParaRPr lang="en-US"/>
          </a:p>
        </p:txBody>
      </p:sp>
      <p:sp>
        <p:nvSpPr>
          <p:cNvPr id="4" name="Rectangle 3">
            <a:extLst>
              <a:ext uri="{FF2B5EF4-FFF2-40B4-BE49-F238E27FC236}">
                <a16:creationId xmlns:a16="http://schemas.microsoft.com/office/drawing/2014/main" id="{CF3A17B9-CB8C-1C4A-9E65-0CAE76DC440C}"/>
              </a:ext>
            </a:extLst>
          </p:cNvPr>
          <p:cNvSpPr/>
          <p:nvPr/>
        </p:nvSpPr>
        <p:spPr>
          <a:xfrm>
            <a:off x="457200" y="710792"/>
            <a:ext cx="8037870" cy="432426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n_patients</a:t>
            </a:r>
            <a:r>
              <a:rPr lang="en-US" sz="1100" dirty="0">
                <a:latin typeface="Lucida Console" panose="020B0609040504020204" pitchFamily="49" charset="0"/>
              </a:rPr>
              <a:t> &lt;- 1000</a:t>
            </a:r>
          </a:p>
          <a:p>
            <a:endParaRPr lang="en-US" sz="1100" dirty="0">
              <a:latin typeface="Lucida Console" panose="020B0609040504020204" pitchFamily="49" charset="0"/>
            </a:endParaRPr>
          </a:p>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1:n_patients,</a:t>
            </a:r>
          </a:p>
          <a:p>
            <a:r>
              <a:rPr lang="en-US" sz="1100" dirty="0">
                <a:latin typeface="Lucida Console" panose="020B0609040504020204" pitchFamily="49" charset="0"/>
              </a:rPr>
              <a:t>  age = </a:t>
            </a:r>
            <a:r>
              <a:rPr lang="en-US" sz="1100" dirty="0" err="1">
                <a:latin typeface="Lucida Console" panose="020B0609040504020204" pitchFamily="49" charset="0"/>
              </a:rPr>
              <a:t>rnorm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mean = 45, </a:t>
            </a:r>
            <a:r>
              <a:rPr lang="en-US" sz="1100" dirty="0" err="1">
                <a:latin typeface="Lucida Console" panose="020B0609040504020204" pitchFamily="49" charset="0"/>
              </a:rPr>
              <a:t>sd</a:t>
            </a:r>
            <a:r>
              <a:rPr lang="en-US" sz="1100" dirty="0">
                <a:latin typeface="Lucida Console" panose="020B0609040504020204" pitchFamily="49" charset="0"/>
              </a:rPr>
              <a:t> = 7),</a:t>
            </a:r>
          </a:p>
          <a:p>
            <a:r>
              <a:rPr lang="en-US" sz="1100" dirty="0">
                <a:latin typeface="Lucida Console" panose="020B0609040504020204" pitchFamily="49" charset="0"/>
              </a:rPr>
              <a:t>  female = </a:t>
            </a:r>
            <a:r>
              <a:rPr lang="en-US" sz="1100" dirty="0" err="1">
                <a:latin typeface="Lucida Console" panose="020B0609040504020204" pitchFamily="49" charset="0"/>
              </a:rPr>
              <a:t>rbinom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size = 1, </a:t>
            </a:r>
            <a:r>
              <a:rPr lang="en-US" sz="1100" dirty="0" err="1">
                <a:latin typeface="Lucida Console" panose="020B0609040504020204" pitchFamily="49" charset="0"/>
              </a:rPr>
              <a:t>prob</a:t>
            </a:r>
            <a:r>
              <a:rPr lang="en-US" sz="1100" dirty="0">
                <a:latin typeface="Lucida Console" panose="020B0609040504020204" pitchFamily="49" charset="0"/>
              </a:rPr>
              <a:t> = .51)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health states</a:t>
            </a:r>
          </a:p>
          <a:p>
            <a:r>
              <a:rPr lang="en-US" sz="1100" dirty="0">
                <a:latin typeface="Lucida Console" panose="020B0609040504020204" pitchFamily="49" charset="0"/>
              </a:rPr>
              <a:t>)</a:t>
            </a:r>
          </a:p>
          <a:p>
            <a:r>
              <a:rPr lang="en-US" sz="1100" dirty="0" err="1">
                <a:latin typeface="Lucida Console" panose="020B0609040504020204" pitchFamily="49" charset="0"/>
              </a:rPr>
              <a:t>n_states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(states)</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err="1">
                <a:latin typeface="Lucida Console" panose="020B0609040504020204" pitchFamily="49" charset="0"/>
              </a:rPr>
              <a:t>n_strategies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(strategies)</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3607C2AA-FD01-BA44-BF96-CFD4AC367711}"/>
              </a:ext>
            </a:extLst>
          </p:cNvPr>
          <p:cNvSpPr/>
          <p:nvPr/>
        </p:nvSpPr>
        <p:spPr>
          <a:xfrm>
            <a:off x="5212736" y="710792"/>
            <a:ext cx="3071812" cy="1708160"/>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Unlike the cohort model we simulate 1,000 patients which should be enough to produce reasonably stable results. </a:t>
            </a:r>
          </a:p>
          <a:p>
            <a:endParaRPr lang="en-US" sz="1050" i="1" dirty="0">
              <a:solidFill>
                <a:srgbClr val="002060"/>
              </a:solidFill>
            </a:endParaRPr>
          </a:p>
          <a:p>
            <a:r>
              <a:rPr lang="en-US" sz="1050" i="1" dirty="0">
                <a:solidFill>
                  <a:srgbClr val="002060"/>
                </a:solidFill>
              </a:rPr>
              <a:t>We also explicitly define the health states, which we will use to model utility and costs.</a:t>
            </a:r>
          </a:p>
        </p:txBody>
      </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21" end="2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2" end="2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3" end="2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24" end="2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derived from external sources. </a:t>
            </a:r>
          </a:p>
          <a:p>
            <a:r>
              <a:rPr lang="en-US" dirty="0"/>
              <a:t>An alternative approach is to estimate the parameters directly with R. We will take that approach here for the multi-state model and estimate the transition specific hazards using </a:t>
            </a:r>
            <a:r>
              <a:rPr lang="en-US" sz="1400" dirty="0" err="1">
                <a:latin typeface="Lucida Console" panose="020B0609040504020204" pitchFamily="49" charset="0"/>
              </a:rPr>
              <a:t>flexsurv</a:t>
            </a:r>
            <a:r>
              <a:rPr lang="en-US" dirty="0"/>
              <a:t>. </a:t>
            </a:r>
          </a:p>
          <a:p>
            <a:r>
              <a:rPr lang="en-US" dirty="0"/>
              <a:t>Conversely, we will continue to use mean values for utility and costs.</a:t>
            </a:r>
          </a:p>
          <a:p>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91</a:t>
            </a:fld>
            <a:endParaRPr lang="en-US"/>
          </a:p>
        </p:txBody>
      </p:sp>
    </p:spTree>
    <p:extLst>
      <p:ext uri="{BB962C8B-B14F-4D97-AF65-F5344CB8AC3E}">
        <p14:creationId xmlns:p14="http://schemas.microsoft.com/office/powerpoint/2010/main" val="6184374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(Methods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92</a:t>
            </a:fld>
            <a:endParaRPr lang="en-US"/>
          </a:p>
        </p:txBody>
      </p:sp>
    </p:spTree>
    <p:extLst>
      <p:ext uri="{BB962C8B-B14F-4D97-AF65-F5344CB8AC3E}">
        <p14:creationId xmlns:p14="http://schemas.microsoft.com/office/powerpoint/2010/main" val="2424679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n_trans</a:t>
            </a:r>
            <a:r>
              <a:rPr lang="en-US" sz="1100" dirty="0">
                <a:latin typeface="Lucida Console" panose="020B0609040504020204" pitchFamily="49" charset="0"/>
              </a:rPr>
              <a:t> &lt;- max(</a:t>
            </a:r>
            <a:r>
              <a:rPr lang="en-US" sz="1100" dirty="0" err="1">
                <a:latin typeface="Lucida Console" panose="020B0609040504020204" pitchFamily="49" charset="0"/>
              </a:rPr>
              <a:t>tmat</a:t>
            </a:r>
            <a:r>
              <a:rPr lang="en-US" sz="1100" dirty="0">
                <a:latin typeface="Lucida Console" panose="020B0609040504020204" pitchFamily="49" charset="0"/>
              </a:rPr>
              <a:t>, </a:t>
            </a:r>
            <a:r>
              <a:rPr lang="en-US" sz="1100" dirty="0" err="1">
                <a:latin typeface="Lucida Console" panose="020B0609040504020204" pitchFamily="49" charset="0"/>
              </a:rPr>
              <a:t>na.rm</a:t>
            </a:r>
            <a:r>
              <a:rPr lang="en-US" sz="1100" dirty="0">
                <a:latin typeface="Lucida Console" panose="020B0609040504020204" pitchFamily="49" charset="0"/>
              </a:rPr>
              <a:t> = TRUE) # Number of transitions</a:t>
            </a:r>
          </a:p>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a:t>
            </a:r>
            <a:r>
              <a:rPr lang="en-US" sz="1100" dirty="0" err="1">
                <a:latin typeface="Lucida Console" panose="020B0609040504020204" pitchFamily="49" charset="0"/>
              </a:rPr>
              <a:t>n_trans</a:t>
            </a:r>
            <a:r>
              <a:rPr lang="en-US" sz="1100" dirty="0">
                <a:latin typeface="Lucida Console" panose="020B0609040504020204" pitchFamily="49" charset="0"/>
              </a:rPr>
              <a:t>,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1:length(</a:t>
            </a:r>
            <a:r>
              <a:rPr lang="en-US" sz="1100" dirty="0" err="1">
                <a:latin typeface="Lucida Console" panose="020B0609040504020204" pitchFamily="49" charset="0"/>
              </a:rPr>
              <a:t>wei_fits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wei_fits</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58.93819          1     0   0.000000  1.892166      0             1           2</a:t>
            </a:r>
          </a:p>
          <a:p>
            <a:r>
              <a:rPr lang="en-US" sz="800" dirty="0">
                <a:latin typeface="Lucida Console" panose="020B0609040504020204" pitchFamily="49" charset="0"/>
              </a:rPr>
              <a:t>2:    1  3      1 58.93819          1     1   0.000000  1.892166      1             2           2</a:t>
            </a:r>
          </a:p>
          <a:p>
            <a:r>
              <a:rPr lang="en-US" sz="800" dirty="0">
                <a:latin typeface="Lucida Console" panose="020B0609040504020204" pitchFamily="49" charset="0"/>
              </a:rPr>
              <a:t>3:    1  2      0 59.29979          2     0   0.000000  2.947171      1             1           1</a:t>
            </a:r>
          </a:p>
          <a:p>
            <a:r>
              <a:rPr lang="en-US" sz="800" dirty="0">
                <a:latin typeface="Lucida Console" panose="020B0609040504020204" pitchFamily="49" charset="0"/>
              </a:rPr>
              <a:t>4:    1  3      0 59.29979          2     0   0.000000  2.947171      0             2           1</a:t>
            </a:r>
          </a:p>
          <a:p>
            <a:r>
              <a:rPr lang="en-US" sz="800" dirty="0">
                <a:latin typeface="Lucida Console" panose="020B0609040504020204" pitchFamily="49" charset="0"/>
              </a:rPr>
              <a:t>5:    2  3      0 59.29979          2     1   2.947171 15.000000      0             3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1.892166</a:t>
            </a:r>
          </a:p>
          <a:p>
            <a:r>
              <a:rPr lang="en-US" sz="800" dirty="0">
                <a:latin typeface="Lucida Console" panose="020B0609040504020204" pitchFamily="49" charset="0"/>
              </a:rPr>
              <a:t>2:           New  1.892166</a:t>
            </a:r>
          </a:p>
          <a:p>
            <a:r>
              <a:rPr lang="en-US" sz="800" dirty="0">
                <a:latin typeface="Lucida Console" panose="020B0609040504020204" pitchFamily="49" charset="0"/>
              </a:rPr>
              <a:t>3:           SOC  2.947171</a:t>
            </a:r>
          </a:p>
          <a:p>
            <a:r>
              <a:rPr lang="en-US" sz="800" dirty="0">
                <a:latin typeface="Lucida Console" panose="020B0609040504020204" pitchFamily="49" charset="0"/>
              </a:rPr>
              <a:t>4:           SOC  2.947171</a:t>
            </a:r>
          </a:p>
          <a:p>
            <a:r>
              <a:rPr lang="en-US" sz="800" dirty="0">
                <a:latin typeface="Lucida Console" panose="020B0609040504020204" pitchFamily="49" charset="0"/>
              </a:rPr>
              <a:t>5:           SOC 12.052829</a:t>
            </a:r>
          </a:p>
        </p:txBody>
      </p:sp>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951032"/>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 </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2.0092   1.9239   2.0983   0.0445       NA        NA       NA</a:t>
            </a:r>
          </a:p>
          <a:p>
            <a:r>
              <a:rPr lang="en-US" sz="1100" dirty="0">
                <a:latin typeface="Lucida Console" panose="020B0609040504020204" pitchFamily="49" charset="0"/>
              </a:rPr>
              <a:t>scale                  NA    11.5552  11.0417  12.0926   0.2680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0.5135    -0.4938  -0.5466  -0.4410   0.0269   0.6103    0.5789   0.6434</a:t>
            </a:r>
          </a:p>
          <a:p>
            <a:r>
              <a:rPr lang="en-US" sz="1100" dirty="0">
                <a:latin typeface="Lucida Console" panose="020B0609040504020204" pitchFamily="49" charset="0"/>
              </a:rPr>
              <a:t>female             0.4905     0.3079   0.2556   0.3602   0.0267   1.3606    1.2913   1.4336</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1410,  Censored: 590</a:t>
            </a:r>
          </a:p>
          <a:p>
            <a:r>
              <a:rPr lang="en-US" sz="1100" dirty="0">
                <a:latin typeface="Lucida Console" panose="020B0609040504020204" pitchFamily="49" charset="0"/>
              </a:rPr>
              <a:t>Total time at risk: 16470.01</a:t>
            </a:r>
          </a:p>
          <a:p>
            <a:r>
              <a:rPr lang="en-US" sz="1100" dirty="0">
                <a:latin typeface="Lucida Console" panose="020B0609040504020204" pitchFamily="49" charset="0"/>
              </a:rPr>
              <a:t>Log-likelihood = -4415.743,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8839.485</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17143573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2.7989   2.5839   3.0317   0.1141       NA        NA       NA</a:t>
            </a:r>
          </a:p>
          <a:p>
            <a:r>
              <a:rPr lang="en-US" sz="1100" dirty="0">
                <a:latin typeface="Lucida Console" panose="020B0609040504020204" pitchFamily="49" charset="0"/>
              </a:rPr>
              <a:t>scale                  NA    18.8317  17.4574  20.3142   0.7281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0.5135    -0.5237  -0.6013  -0.4460   0.0396   0.5924    0.5481   0.6402</a:t>
            </a:r>
          </a:p>
          <a:p>
            <a:r>
              <a:rPr lang="en-US" sz="1100" dirty="0">
                <a:latin typeface="Lucida Console" panose="020B0609040504020204" pitchFamily="49" charset="0"/>
              </a:rPr>
              <a:t>female             0.4905     0.3684   0.2920   0.4448   0.0390   1.4454    1.3391   1.5601</a:t>
            </a:r>
          </a:p>
          <a:p>
            <a:endParaRPr lang="en-US" sz="1100" dirty="0">
              <a:latin typeface="Lucida Console" panose="020B0609040504020204" pitchFamily="49" charset="0"/>
            </a:endParaRPr>
          </a:p>
          <a:p>
            <a:r>
              <a:rPr lang="en-US" sz="1100" dirty="0">
                <a:latin typeface="Lucida Console" panose="020B0609040504020204" pitchFamily="49" charset="0"/>
              </a:rPr>
              <a:t>N = 2000,  Events: 360,  Censored: 1640</a:t>
            </a:r>
          </a:p>
          <a:p>
            <a:r>
              <a:rPr lang="en-US" sz="1100" dirty="0">
                <a:latin typeface="Lucida Console" panose="020B0609040504020204" pitchFamily="49" charset="0"/>
              </a:rPr>
              <a:t>Total time at risk: 16470.01</a:t>
            </a:r>
          </a:p>
          <a:p>
            <a:r>
              <a:rPr lang="en-US" sz="1100" dirty="0">
                <a:latin typeface="Lucida Console" panose="020B0609040504020204" pitchFamily="49" charset="0"/>
              </a:rPr>
              <a:t>Log-likelihood = -1487.016,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2982.032</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3240167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970044"/>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3.3590   3.1152   3.6218   0.1291       NA        NA       NA</a:t>
            </a:r>
          </a:p>
          <a:p>
            <a:r>
              <a:rPr lang="en-US" sz="1100" dirty="0">
                <a:latin typeface="Lucida Console" panose="020B0609040504020204" pitchFamily="49" charset="0"/>
              </a:rPr>
              <a:t>scale                  NA    15.9131  14.4696  17.5005   0.7721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0.5582    -0.5256  -0.6249  -0.4263   0.0507   0.5912    0.5353   0.6529</a:t>
            </a:r>
          </a:p>
          <a:p>
            <a:r>
              <a:rPr lang="en-US" sz="1100" dirty="0">
                <a:latin typeface="Lucida Console" panose="020B0609040504020204" pitchFamily="49" charset="0"/>
              </a:rPr>
              <a:t>female             0.4624     0.3188   0.2500   0.3876   0.0351   1.3755    1.2840   1.4735</a:t>
            </a:r>
          </a:p>
          <a:p>
            <a:endParaRPr lang="en-US" sz="1100" dirty="0">
              <a:latin typeface="Lucida Console" panose="020B0609040504020204" pitchFamily="49" charset="0"/>
            </a:endParaRPr>
          </a:p>
          <a:p>
            <a:r>
              <a:rPr lang="en-US" sz="1100" dirty="0">
                <a:latin typeface="Lucida Console" panose="020B0609040504020204" pitchFamily="49" charset="0"/>
              </a:rPr>
              <a:t>N = 1410,  Events: 408,  Censored: 1002</a:t>
            </a:r>
          </a:p>
          <a:p>
            <a:r>
              <a:rPr lang="en-US" sz="1100" dirty="0">
                <a:latin typeface="Lucida Console" panose="020B0609040504020204" pitchFamily="49" charset="0"/>
              </a:rPr>
              <a:t>Total time at risk: 9686.425</a:t>
            </a:r>
          </a:p>
          <a:p>
            <a:r>
              <a:rPr lang="en-US" sz="1100" dirty="0">
                <a:latin typeface="Lucida Console" panose="020B0609040504020204" pitchFamily="49" charset="0"/>
              </a:rPr>
              <a:t>Log-likelihood = -1282.551,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2573.101</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0671477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chemeClr val="tx2"/>
                </a:solidFill>
                <a:latin typeface="Lucida Console" panose="020B0609040504020204" pitchFamily="49" charset="0"/>
              </a:rPr>
              <a:t>utility_tbl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.8, S =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medcost_tbl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2000, S = 9500),</a:t>
            </a:r>
          </a:p>
          <a:p>
            <a:r>
              <a:rPr lang="en-US" sz="1100" dirty="0">
                <a:latin typeface="Lucida Console" panose="020B0609040504020204" pitchFamily="49" charset="0"/>
              </a:rPr>
              <a:t>             se = c(H = 2000, S =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14677</TotalTime>
  <Words>11821</Words>
  <Application>Microsoft Macintosh PowerPoint</Application>
  <PresentationFormat>On-screen Show (16:9)</PresentationFormat>
  <Paragraphs>1673</Paragraphs>
  <Slides>142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142</vt:i4>
      </vt:variant>
    </vt:vector>
  </HeadingPairs>
  <TitlesOfParts>
    <vt:vector size="150"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vt:lpstr>
      <vt:lpstr>Economic models with hesim </vt:lpstr>
      <vt:lpstr>Model setup</vt:lpstr>
      <vt:lpstr>Model parameters</vt:lpstr>
      <vt:lpstr>Model parameters – Random number generation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hesim</vt:lpstr>
      <vt:lpstr>hesim overview</vt:lpstr>
      <vt:lpstr>hesim - Parameterization</vt:lpstr>
      <vt:lpstr>hesim - Parameterization</vt:lpstr>
      <vt:lpstr>hesim -  Simulation Constructing an economic model</vt:lpstr>
      <vt:lpstr>hesim -  Simulation Simulating outcomes</vt:lpstr>
      <vt:lpstr>PowerPoint Presentation</vt:lpstr>
      <vt:lpstr>PowerPoint Presentation</vt:lpstr>
      <vt:lpstr>PowerPoint Presentation</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1077</cp:revision>
  <cp:lastPrinted>2019-06-07T19:51:54Z</cp:lastPrinted>
  <dcterms:created xsi:type="dcterms:W3CDTF">2014-12-05T18:34:48Z</dcterms:created>
  <dcterms:modified xsi:type="dcterms:W3CDTF">2020-10-05T02:02:55Z</dcterms:modified>
  <cp:category/>
</cp:coreProperties>
</file>